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47"/>
  </p:notesMasterIdLst>
  <p:handoutMasterIdLst>
    <p:handoutMasterId r:id="rId48"/>
  </p:handoutMasterIdLst>
  <p:sldIdLst>
    <p:sldId id="350" r:id="rId5"/>
    <p:sldId id="365" r:id="rId6"/>
    <p:sldId id="366" r:id="rId7"/>
    <p:sldId id="2147472252" r:id="rId8"/>
    <p:sldId id="2147472263" r:id="rId9"/>
    <p:sldId id="2147472274" r:id="rId10"/>
    <p:sldId id="2147472253" r:id="rId11"/>
    <p:sldId id="368" r:id="rId12"/>
    <p:sldId id="369" r:id="rId13"/>
    <p:sldId id="2147472225" r:id="rId14"/>
    <p:sldId id="2147472244" r:id="rId15"/>
    <p:sldId id="2147472236" r:id="rId16"/>
    <p:sldId id="2147472259" r:id="rId17"/>
    <p:sldId id="2147472240" r:id="rId18"/>
    <p:sldId id="2147472265" r:id="rId19"/>
    <p:sldId id="2147472242" r:id="rId20"/>
    <p:sldId id="2147472243" r:id="rId21"/>
    <p:sldId id="2147472226" r:id="rId22"/>
    <p:sldId id="373" r:id="rId23"/>
    <p:sldId id="2147472230" r:id="rId24"/>
    <p:sldId id="2147472232" r:id="rId25"/>
    <p:sldId id="2147472266" r:id="rId26"/>
    <p:sldId id="2147472231" r:id="rId27"/>
    <p:sldId id="2147472245" r:id="rId28"/>
    <p:sldId id="2147472246" r:id="rId29"/>
    <p:sldId id="2147472247" r:id="rId30"/>
    <p:sldId id="2147472264" r:id="rId31"/>
    <p:sldId id="2147472228" r:id="rId32"/>
    <p:sldId id="371" r:id="rId33"/>
    <p:sldId id="2147472233" r:id="rId34"/>
    <p:sldId id="2147472235" r:id="rId35"/>
    <p:sldId id="2147472234" r:id="rId36"/>
    <p:sldId id="2147472275" r:id="rId37"/>
    <p:sldId id="2147472267" r:id="rId38"/>
    <p:sldId id="2147472269" r:id="rId39"/>
    <p:sldId id="2147472270" r:id="rId40"/>
    <p:sldId id="2147472271" r:id="rId41"/>
    <p:sldId id="2147472268" r:id="rId42"/>
    <p:sldId id="2147472262" r:id="rId43"/>
    <p:sldId id="2147472250" r:id="rId44"/>
    <p:sldId id="2147472261" r:id="rId45"/>
    <p:sldId id="214747226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D15F"/>
    <a:srgbClr val="004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8FFB7C-4A34-46AC-81F6-029E1F17925E}" v="83" dt="2024-05-10T12:09:47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Click. Rapid Click. Click. Rapid Click. Click. Rapid Click. Click. Rapid Click. Click. Rapid Click.  10 Clicks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9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7 clicks for fly-in statements.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62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 Click. Click.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19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43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14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6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06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– image rocks.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4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&amp; image flies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1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79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 Click. Click. Click.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49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91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74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0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2400" b="1" i="0" spc="100" baseline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CiscoSansTT" panose="020B0503020201020303" pitchFamily="34" charset="0"/>
                <a:cs typeface="CiscoSansTT" panose="020B0503020201020303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10C66-2FF2-41F8-98FA-BE498336964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494790" y="6332220"/>
            <a:ext cx="2152978" cy="24765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2024 HackaTZon Kickoff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851A3FD-B717-4588-9809-4FFAC5FF47A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85929-1018-4370-A170-074C414B22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89" y="6332220"/>
            <a:ext cx="2255943" cy="24765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2024 HackaTZon Kickoff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4536E-AD08-4371-85E9-A816C30B6A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>
          <p15:clr>
            <a:srgbClr val="FBAE40"/>
          </p15:clr>
        </p15:guide>
        <p15:guide id="4" pos="4560">
          <p15:clr>
            <a:srgbClr val="FBAE40"/>
          </p15:clr>
        </p15:guide>
        <p15:guide id="8" orient="horz" pos="18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78EA5-216B-41F7-80D1-9ED07FFDB6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94790" y="6332220"/>
            <a:ext cx="2536436" cy="328530"/>
          </a:xfrm>
        </p:spPr>
        <p:txBody>
          <a:bodyPr/>
          <a:lstStyle/>
          <a:p>
            <a:r>
              <a:rPr lang="en-US" dirty="0"/>
              <a:t>July 2024 Kick-off  Meeting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2CC63-C628-4456-9B92-DA4E670BAC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42D896-6ACC-40D7-8D8B-F9AF3E7DE1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9F7A1E-B7E2-4E9C-A66C-BCE08900C5F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067" y="1794934"/>
            <a:ext cx="8288866" cy="4421374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>
          <p15:clr>
            <a:srgbClr val="FBAE40"/>
          </p15:clr>
        </p15:guide>
        <p15:guide id="9" orient="horz" pos="124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0184F-2619-4333-B49F-C7ACE8B2C3A6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A1C65-B00C-4CA4-83B6-3DFA3DF9629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4008">
          <p15:clr>
            <a:srgbClr val="FBAE40"/>
          </p15:clr>
        </p15:guide>
        <p15:guide id="5" pos="1944">
          <p15:clr>
            <a:srgbClr val="FBAE40"/>
          </p15:clr>
        </p15:guide>
        <p15:guide id="6" pos="3648">
          <p15:clr>
            <a:srgbClr val="FBAE40"/>
          </p15:clr>
        </p15:guide>
        <p15:guide id="7" orient="horz" pos="1392">
          <p15:clr>
            <a:srgbClr val="FBAE40"/>
          </p15:clr>
        </p15:guide>
        <p15:guide id="8" orient="horz" pos="552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pos="5352">
          <p15:clr>
            <a:srgbClr val="FBAE40"/>
          </p15:clr>
        </p15:guide>
        <p15:guide id="11" pos="5736">
          <p15:clr>
            <a:srgbClr val="FBAE40"/>
          </p15:clr>
        </p15:guide>
        <p15:guide id="12" orient="horz" pos="2904">
          <p15:clr>
            <a:srgbClr val="FBAE40"/>
          </p15:clr>
        </p15:guide>
        <p15:guide id="13" orient="horz" pos="160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7804630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839464" y="3993345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3085855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96955" y="5003080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955952" y="4505267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46293" y="4994510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946293" y="4505266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3103147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763986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77123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6DFD4-BF8C-4939-874D-85B7DF956768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>
          <a:xfrm>
            <a:off x="1494790" y="6332220"/>
            <a:ext cx="1747174" cy="2476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2024 HackaTZon Kickoff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73856F-38E9-4BBF-93D8-0F8AC2E0E6C7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BBF835AF-142C-58C2-3A2B-2014896FB50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950223" y="503963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9BC67270-C631-DDC6-4D03-14CAA7C7C9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276555" y="4482374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3768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orient="horz" pos="1512">
          <p15:clr>
            <a:srgbClr val="FBAE40"/>
          </p15:clr>
        </p15:guide>
        <p15:guide id="11" orient="horz" pos="28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060DA6-6E6F-47BF-9680-1B030F525DD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8F140D-2B48-4E31-9E97-08B68ABBAC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9B87D-E8CF-49AE-9326-2FEED2392F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139CE-3E4D-4224-B157-2D29EC10FE4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71550" y="1211396"/>
            <a:ext cx="11220450" cy="0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BF2453-9E16-47FE-A8ED-4661246DE59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6E9EA-D950-424A-BC92-F6794D6E5D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6401" y="1602317"/>
            <a:ext cx="11036459" cy="4519083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304792" indent="-228594">
              <a:lnSpc>
                <a:spcPct val="95000"/>
              </a:lnSpc>
              <a:spcBef>
                <a:spcPts val="1480"/>
              </a:spcBef>
              <a:buClr>
                <a:schemeClr val="tx1"/>
              </a:buClr>
              <a:buSzPct val="80000"/>
              <a:buFont typeface="Arial"/>
              <a:buChar char="•"/>
              <a:defRPr sz="2667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1pPr>
            <a:lvl2pPr marL="609585" indent="-220128">
              <a:lnSpc>
                <a:spcPct val="95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  <a:defRPr sz="24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2pPr>
            <a:lvl3pPr marL="914377" indent="-146047">
              <a:buClr>
                <a:schemeClr val="tx1"/>
              </a:buClr>
              <a:buSzPct val="80000"/>
              <a:buFont typeface="Arial"/>
              <a:buChar char="•"/>
              <a:defRPr sz="2133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3pPr>
            <a:lvl4pPr marL="1214683" indent="-228548">
              <a:buClr>
                <a:schemeClr val="tx1"/>
              </a:buClr>
              <a:buSzPct val="80000"/>
              <a:buFont typeface="Arial"/>
              <a:buChar char="•"/>
              <a:defRPr sz="1867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4pPr>
            <a:lvl5pPr marL="1443231" indent="-224314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5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69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FCA8E82-58CD-E045-8B98-B7A85B79B752}" type="datetime4">
              <a:rPr lang="en-US" smtClean="0"/>
              <a:pPr/>
              <a:t>May 10, 2024</a:t>
            </a:fld>
            <a:endParaRPr lang="en-US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Annual Review</a:t>
            </a:r>
            <a:endParaRPr lang="en-US" b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  <p:sldLayoutId id="2147483694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zone.cisco.com/t5/Tech-Zone-Documentation/Managing-User-Roles-via-OneAccess/ta-p/105596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neaccess.cisco.com/home.js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sone.lightning.force.com/lightning/n/Workmo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app.vidcast.io/share/2e5e4387-90f3-4952-bc1b-e54500ce7653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isco.sharepoint.com/sites/ICDPMO/SitePages/Documentation-IC-HackaTZon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6931" y="2214504"/>
            <a:ext cx="6863838" cy="1514019"/>
          </a:xfrm>
        </p:spPr>
        <p:txBody>
          <a:bodyPr/>
          <a:lstStyle/>
          <a:p>
            <a:r>
              <a:rPr lang="en-US">
                <a:latin typeface="CiscoSansME" pitchFamily="2" charset="0"/>
                <a:cs typeface="CiscoSansME" pitchFamily="2" charset="0"/>
              </a:rPr>
              <a:t>DOC IC HackaTZon</a:t>
            </a:r>
            <a:br>
              <a:rPr lang="en-US"/>
            </a:br>
            <a:r>
              <a:rPr lang="en-US" sz="4000">
                <a:latin typeface="CiscoSansME" panose="020F0502020204030204" pitchFamily="2" charset="0"/>
                <a:cs typeface="CiscoSansME" panose="020F0502020204030204" pitchFamily="2" charset="0"/>
              </a:rPr>
              <a:t>Kickoff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45695" y="4549553"/>
            <a:ext cx="6477090" cy="151401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b="1" dirty="0">
                <a:latin typeface="CiscoSansTT"/>
                <a:cs typeface="CiscoSansTT"/>
              </a:rPr>
              <a:t>Presenters</a:t>
            </a:r>
            <a:r>
              <a:rPr lang="en-US" dirty="0">
                <a:latin typeface="CiscoSansTT"/>
                <a:cs typeface="CiscoSansTT"/>
              </a:rPr>
              <a:t>: </a:t>
            </a: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CiscoSansTT"/>
                <a:cs typeface="CiscoSansTT"/>
              </a:rPr>
              <a:t>Danny Duran, Cisco Project Manager, Technical Writing</a:t>
            </a:r>
          </a:p>
          <a:p>
            <a:r>
              <a:rPr lang="en-US" dirty="0">
                <a:solidFill>
                  <a:schemeClr val="bg1"/>
                </a:solidFill>
                <a:latin typeface="CiscoSansTT"/>
                <a:cs typeface="CiscoSansTT"/>
              </a:rPr>
              <a:t>Betsy Walters, ICD Sr. Technical Writer</a:t>
            </a:r>
          </a:p>
          <a:p>
            <a:r>
              <a:rPr lang="en-US" b="1" dirty="0">
                <a:latin typeface="CiscoSansTT"/>
                <a:cs typeface="CiscoSansTT"/>
              </a:rPr>
              <a:t>July 9, 2024</a:t>
            </a:r>
          </a:p>
          <a:p>
            <a:endParaRPr lang="en-US" dirty="0"/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8652EFD7-60A5-D4D9-7825-284E6954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8348" y="487644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7F31126-FC87-655A-4956-1CB5853AA35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600775" y="1710760"/>
            <a:ext cx="7781475" cy="4522977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CiscoSansTT" panose="020B0503020201020303" pitchFamily="34" charset="0"/>
                <a:ea typeface="CiscoSansCHT" pitchFamily="2" charset="-128"/>
                <a:cs typeface="CiscoSansTT" panose="020B0503020201020303" pitchFamily="34" charset="0"/>
              </a:rPr>
              <a:t>Doc IC HackaTZon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CiscoSansTT" panose="020B0503020201020303" pitchFamily="34" charset="0"/>
                <a:ea typeface="CiscoSansCHT" pitchFamily="2" charset="-128"/>
                <a:cs typeface="CiscoSansTT" panose="020B0503020201020303" pitchFamily="34" charset="0"/>
              </a:rPr>
              <a:t>Prerequisites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CiscoSansTT" panose="020B0503020201020303" pitchFamily="34" charset="0"/>
                <a:ea typeface="CiscoSansCHT" pitchFamily="2" charset="-128"/>
                <a:cs typeface="CiscoSansTT" panose="020B0503020201020303" pitchFamily="34" charset="0"/>
              </a:rPr>
              <a:t>OneAccess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CiscoSansTT" panose="020B0503020201020303" pitchFamily="34" charset="0"/>
                <a:ea typeface="CiscoSansCHT" pitchFamily="2" charset="-128"/>
                <a:cs typeface="CiscoSansTT" panose="020B0503020201020303" pitchFamily="34" charset="0"/>
              </a:rPr>
              <a:t>CSOne &amp; Skills Rating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CiscoSansTT" panose="020B0503020201020303" pitchFamily="34" charset="0"/>
                <a:ea typeface="CiscoSansCHT" pitchFamily="2" charset="-128"/>
                <a:cs typeface="CiscoSansTT" panose="020B0503020201020303" pitchFamily="34" charset="0"/>
              </a:rPr>
              <a:t>Creating a Doc IC SR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CiscoSansTT" panose="020B0503020201020303" pitchFamily="34" charset="0"/>
                <a:ea typeface="CiscoSansCHT" pitchFamily="2" charset="-128"/>
                <a:cs typeface="CiscoSansTT" panose="020B0503020201020303" pitchFamily="34" charset="0"/>
              </a:rPr>
              <a:t>Brief Introduction to Gen AI for Technical Writing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CiscoSansTT" panose="020B0503020201020303" pitchFamily="34" charset="0"/>
                <a:ea typeface="CiscoSansCHT" pitchFamily="2" charset="-128"/>
                <a:cs typeface="CiscoSansTT" panose="020B0503020201020303" pitchFamily="34" charset="0"/>
              </a:rPr>
              <a:t>Questions?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5811E2-1D07-7B90-7B0E-B4FA5EFC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60462FF-71EC-A499-C389-D2643B3B89EB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1494789" y="6342052"/>
            <a:ext cx="2211972" cy="247651"/>
          </a:xfrm>
        </p:spPr>
        <p:txBody>
          <a:bodyPr/>
          <a:lstStyle/>
          <a:p>
            <a:r>
              <a:rPr lang="en-US" sz="1000" b="1" dirty="0">
                <a:latin typeface="CiscoSansTT" panose="020B0503020201020303" pitchFamily="34" charset="0"/>
                <a:cs typeface="CiscoSansTT" panose="020B0503020201020303" pitchFamily="34" charset="0"/>
              </a:rPr>
              <a:t>July 2024 HackaTZon Kickoff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C275121-D354-5AE2-0A5C-122D0D13FC1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>
              <a:latin typeface="+mn-lt"/>
            </a:endParaRPr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7C056DE1-ABF9-8F9C-271E-D29AFC07C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891" y="6018816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5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309DDA-B9A5-B034-484C-D4A3C03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 sz="5400" b="1">
                <a:latin typeface="Abadi" panose="020B0604020104020204" pitchFamily="34" charset="0"/>
              </a:rPr>
              <a:t>     Doc IC HackaTZon</a:t>
            </a:r>
          </a:p>
          <a:p>
            <a:pPr marL="0" indent="0" algn="ctr">
              <a:buNone/>
            </a:pPr>
            <a:endParaRPr lang="en-US" sz="5400" b="1">
              <a:latin typeface="Abadi" panose="020B0604020104020204" pitchFamily="34" charset="0"/>
            </a:endParaRPr>
          </a:p>
        </p:txBody>
      </p:sp>
      <p:pic>
        <p:nvPicPr>
          <p:cNvPr id="2" name="Picture 1" descr="A cartoon of a football player kicking a ball&#10;&#10;Description automatically generated">
            <a:extLst>
              <a:ext uri="{FF2B5EF4-FFF2-40B4-BE49-F238E27FC236}">
                <a16:creationId xmlns:a16="http://schemas.microsoft.com/office/drawing/2014/main" id="{C95799CF-77EB-5C67-7F0D-BB9F58106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48" y="2353650"/>
            <a:ext cx="2743276" cy="274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9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2156F-206A-1376-F278-7A7C1450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89" y="879062"/>
            <a:ext cx="7457128" cy="610863"/>
          </a:xfrm>
        </p:spPr>
        <p:txBody>
          <a:bodyPr>
            <a:normAutofit/>
          </a:bodyPr>
          <a:lstStyle/>
          <a:p>
            <a:r>
              <a:rPr lang="en-US" sz="3600" b="0">
                <a:latin typeface="CiscoSansCHT" pitchFamily="2" charset="-128"/>
                <a:ea typeface="CiscoSansCHT" pitchFamily="2" charset="-128"/>
                <a:cs typeface="CiscoSansCHT" pitchFamily="2" charset="-128"/>
              </a:rPr>
              <a:t>Steps to the HackaTZon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693876-C97D-1B38-50E8-E2D849F3F8C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 sz="1000" b="1" dirty="0">
                <a:latin typeface="CiscoSansTT" panose="020B0503020201020303" pitchFamily="34" charset="0"/>
                <a:cs typeface="CiscoSansTT" panose="020B0503020201020303" pitchFamily="34" charset="0"/>
              </a:rPr>
              <a:t>July 2024 HackaTZon Kickoff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FA7C7-D4CC-2051-F25D-D4CAEFF9966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035558" y="6350484"/>
            <a:ext cx="498066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>
              <a:latin typeface="+mn-lt"/>
            </a:endParaRP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2D0EF42C-0398-7FB6-10A6-1D92464D62BE}"/>
              </a:ext>
            </a:extLst>
          </p:cNvPr>
          <p:cNvSpPr>
            <a:spLocks/>
          </p:cNvSpPr>
          <p:nvPr/>
        </p:nvSpPr>
        <p:spPr>
          <a:xfrm rot="16200000">
            <a:off x="1041619" y="3302733"/>
            <a:ext cx="2098182" cy="1971621"/>
          </a:xfrm>
          <a:prstGeom prst="arc">
            <a:avLst>
              <a:gd name="adj1" fmla="val 17980774"/>
              <a:gd name="adj2" fmla="val 3798556"/>
            </a:avLst>
          </a:prstGeom>
          <a:ln w="15875" cap="rnd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Number Circle 1">
            <a:extLst>
              <a:ext uri="{FF2B5EF4-FFF2-40B4-BE49-F238E27FC236}">
                <a16:creationId xmlns:a16="http://schemas.microsoft.com/office/drawing/2014/main" id="{80F29148-2E4F-4FA1-F8B9-CCC41E241FFC}"/>
              </a:ext>
            </a:extLst>
          </p:cNvPr>
          <p:cNvGrpSpPr/>
          <p:nvPr/>
        </p:nvGrpSpPr>
        <p:grpSpPr>
          <a:xfrm>
            <a:off x="1698183" y="3574090"/>
            <a:ext cx="771504" cy="821028"/>
            <a:chOff x="482009" y="3588695"/>
            <a:chExt cx="822960" cy="822960"/>
          </a:xfrm>
        </p:grpSpPr>
        <p:sp>
          <p:nvSpPr>
            <p:cNvPr id="66" name="Block Arc 65">
              <a:extLst>
                <a:ext uri="{FF2B5EF4-FFF2-40B4-BE49-F238E27FC236}">
                  <a16:creationId xmlns:a16="http://schemas.microsoft.com/office/drawing/2014/main" id="{AA5FD8A5-91F7-5381-DF26-3F76EDDAFB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2009" y="3588695"/>
              <a:ext cx="822960" cy="822960"/>
            </a:xfrm>
            <a:prstGeom prst="blockArc">
              <a:avLst>
                <a:gd name="adj1" fmla="val 10800000"/>
                <a:gd name="adj2" fmla="val 21569662"/>
                <a:gd name="adj3" fmla="val 13277"/>
              </a:avLst>
            </a:prstGeom>
            <a:solidFill>
              <a:schemeClr val="accent1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A064354-6B28-0AE9-E273-F137A90514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113" y="3588695"/>
              <a:ext cx="820752" cy="822960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bIns="68580"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</p:grpSp>
      <p:sp>
        <p:nvSpPr>
          <p:cNvPr id="60" name="Arc 59">
            <a:extLst>
              <a:ext uri="{FF2B5EF4-FFF2-40B4-BE49-F238E27FC236}">
                <a16:creationId xmlns:a16="http://schemas.microsoft.com/office/drawing/2014/main" id="{72C82B35-3173-47D8-967A-B7D1FDC62001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2978551" y="2568111"/>
            <a:ext cx="2098182" cy="1971621"/>
          </a:xfrm>
          <a:prstGeom prst="arc">
            <a:avLst>
              <a:gd name="adj1" fmla="val 17558258"/>
              <a:gd name="adj2" fmla="val 3952685"/>
            </a:avLst>
          </a:prstGeom>
          <a:ln w="15875" cap="rnd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Number Circle 2">
            <a:extLst>
              <a:ext uri="{FF2B5EF4-FFF2-40B4-BE49-F238E27FC236}">
                <a16:creationId xmlns:a16="http://schemas.microsoft.com/office/drawing/2014/main" id="{C55E0873-D215-C472-12F3-600C651A73E8}"/>
              </a:ext>
            </a:extLst>
          </p:cNvPr>
          <p:cNvGrpSpPr/>
          <p:nvPr/>
        </p:nvGrpSpPr>
        <p:grpSpPr>
          <a:xfrm>
            <a:off x="3643055" y="3574240"/>
            <a:ext cx="771504" cy="821029"/>
            <a:chOff x="482009" y="3588694"/>
            <a:chExt cx="822960" cy="822961"/>
          </a:xfrm>
        </p:grpSpPr>
        <p:sp>
          <p:nvSpPr>
            <p:cNvPr id="62" name="Block Arc 61">
              <a:extLst>
                <a:ext uri="{FF2B5EF4-FFF2-40B4-BE49-F238E27FC236}">
                  <a16:creationId xmlns:a16="http://schemas.microsoft.com/office/drawing/2014/main" id="{C49FC7CD-A221-815F-C122-4368C91BC1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2009" y="3588695"/>
              <a:ext cx="822960" cy="822960"/>
            </a:xfrm>
            <a:prstGeom prst="blockArc">
              <a:avLst>
                <a:gd name="adj1" fmla="val 10800000"/>
                <a:gd name="adj2" fmla="val 21569662"/>
                <a:gd name="adj3" fmla="val 13277"/>
              </a:avLst>
            </a:prstGeom>
            <a:solidFill>
              <a:schemeClr val="tx2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343455B-BF90-345A-7A5A-46D3673A80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113" y="3588694"/>
              <a:ext cx="820752" cy="822960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bIns="68580"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</p:grpSp>
      <p:sp>
        <p:nvSpPr>
          <p:cNvPr id="56" name="Arc 55">
            <a:extLst>
              <a:ext uri="{FF2B5EF4-FFF2-40B4-BE49-F238E27FC236}">
                <a16:creationId xmlns:a16="http://schemas.microsoft.com/office/drawing/2014/main" id="{4C496D20-A14C-D142-BB3C-CEA16CDEBCF0}"/>
              </a:ext>
            </a:extLst>
          </p:cNvPr>
          <p:cNvSpPr>
            <a:spLocks/>
          </p:cNvSpPr>
          <p:nvPr/>
        </p:nvSpPr>
        <p:spPr>
          <a:xfrm rot="16200000">
            <a:off x="4823504" y="3292573"/>
            <a:ext cx="2098182" cy="1971621"/>
          </a:xfrm>
          <a:prstGeom prst="arc">
            <a:avLst>
              <a:gd name="adj1" fmla="val 17980774"/>
              <a:gd name="adj2" fmla="val 3798556"/>
            </a:avLst>
          </a:prstGeom>
          <a:ln w="15875" cap="rnd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Number Circle 3">
            <a:extLst>
              <a:ext uri="{FF2B5EF4-FFF2-40B4-BE49-F238E27FC236}">
                <a16:creationId xmlns:a16="http://schemas.microsoft.com/office/drawing/2014/main" id="{1E6CE210-B67C-60F4-A278-C914CE9DAE3D}"/>
              </a:ext>
            </a:extLst>
          </p:cNvPr>
          <p:cNvGrpSpPr/>
          <p:nvPr/>
        </p:nvGrpSpPr>
        <p:grpSpPr>
          <a:xfrm>
            <a:off x="5445685" y="3574090"/>
            <a:ext cx="771504" cy="821028"/>
            <a:chOff x="482009" y="3588695"/>
            <a:chExt cx="822960" cy="822960"/>
          </a:xfrm>
        </p:grpSpPr>
        <p:sp>
          <p:nvSpPr>
            <p:cNvPr id="58" name="Block Arc 57">
              <a:extLst>
                <a:ext uri="{FF2B5EF4-FFF2-40B4-BE49-F238E27FC236}">
                  <a16:creationId xmlns:a16="http://schemas.microsoft.com/office/drawing/2014/main" id="{7B165F12-38F2-BA9E-7100-1197192048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2009" y="3588695"/>
              <a:ext cx="822960" cy="822960"/>
            </a:xfrm>
            <a:prstGeom prst="blockArc">
              <a:avLst>
                <a:gd name="adj1" fmla="val 10800000"/>
                <a:gd name="adj2" fmla="val 21569662"/>
                <a:gd name="adj3" fmla="val 13277"/>
              </a:avLst>
            </a:prstGeom>
            <a:solidFill>
              <a:schemeClr val="accent2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6C1BE04-EA55-A950-92DB-F1610D8F71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113" y="3588695"/>
              <a:ext cx="820752" cy="822960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bIns="68580"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+mj-lt"/>
                </a:rPr>
                <a:t>3</a:t>
              </a:r>
            </a:p>
          </p:txBody>
        </p:sp>
      </p:grpSp>
      <p:sp>
        <p:nvSpPr>
          <p:cNvPr id="52" name="Arc 51">
            <a:extLst>
              <a:ext uri="{FF2B5EF4-FFF2-40B4-BE49-F238E27FC236}">
                <a16:creationId xmlns:a16="http://schemas.microsoft.com/office/drawing/2014/main" id="{8F903979-608F-1BBC-D7AE-8F1435D2CFC0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6760436" y="2557951"/>
            <a:ext cx="2098182" cy="1971621"/>
          </a:xfrm>
          <a:prstGeom prst="arc">
            <a:avLst>
              <a:gd name="adj1" fmla="val 17558258"/>
              <a:gd name="adj2" fmla="val 3952685"/>
            </a:avLst>
          </a:prstGeom>
          <a:ln w="15875" cap="rnd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Number Circle 4">
            <a:extLst>
              <a:ext uri="{FF2B5EF4-FFF2-40B4-BE49-F238E27FC236}">
                <a16:creationId xmlns:a16="http://schemas.microsoft.com/office/drawing/2014/main" id="{32FE0FDD-79A1-5D2F-39DA-FBD4A23E5EB3}"/>
              </a:ext>
            </a:extLst>
          </p:cNvPr>
          <p:cNvGrpSpPr/>
          <p:nvPr/>
        </p:nvGrpSpPr>
        <p:grpSpPr>
          <a:xfrm>
            <a:off x="7431197" y="3574241"/>
            <a:ext cx="771504" cy="821029"/>
            <a:chOff x="482009" y="3588695"/>
            <a:chExt cx="822960" cy="822961"/>
          </a:xfrm>
        </p:grpSpPr>
        <p:sp>
          <p:nvSpPr>
            <p:cNvPr id="54" name="Block Arc 53">
              <a:extLst>
                <a:ext uri="{FF2B5EF4-FFF2-40B4-BE49-F238E27FC236}">
                  <a16:creationId xmlns:a16="http://schemas.microsoft.com/office/drawing/2014/main" id="{39DA9434-B6DC-1903-6742-E1D7B7FF80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2009" y="3588695"/>
              <a:ext cx="822960" cy="822960"/>
            </a:xfrm>
            <a:prstGeom prst="blockArc">
              <a:avLst>
                <a:gd name="adj1" fmla="val 10800000"/>
                <a:gd name="adj2" fmla="val 21569662"/>
                <a:gd name="adj3" fmla="val 13277"/>
              </a:avLst>
            </a:prstGeom>
            <a:solidFill>
              <a:schemeClr val="accent5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8556F2E-3AF8-A6ED-73BF-CDEA0C6571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113" y="3588696"/>
              <a:ext cx="820752" cy="822960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bIns="68580"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+mj-lt"/>
                </a:rPr>
                <a:t>4</a:t>
              </a:r>
            </a:p>
          </p:txBody>
        </p:sp>
      </p:grpSp>
      <p:sp>
        <p:nvSpPr>
          <p:cNvPr id="48" name="Arc 47">
            <a:extLst>
              <a:ext uri="{FF2B5EF4-FFF2-40B4-BE49-F238E27FC236}">
                <a16:creationId xmlns:a16="http://schemas.microsoft.com/office/drawing/2014/main" id="{77892D3B-63EC-8494-4331-B9AEE821E73C}"/>
              </a:ext>
            </a:extLst>
          </p:cNvPr>
          <p:cNvSpPr>
            <a:spLocks/>
          </p:cNvSpPr>
          <p:nvPr/>
        </p:nvSpPr>
        <p:spPr>
          <a:xfrm rot="16200000">
            <a:off x="8605389" y="3292573"/>
            <a:ext cx="2098182" cy="1971621"/>
          </a:xfrm>
          <a:prstGeom prst="arc">
            <a:avLst>
              <a:gd name="adj1" fmla="val 17980774"/>
              <a:gd name="adj2" fmla="val 3798556"/>
            </a:avLst>
          </a:prstGeom>
          <a:ln w="15875" cap="rnd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Number Circle 5">
            <a:extLst>
              <a:ext uri="{FF2B5EF4-FFF2-40B4-BE49-F238E27FC236}">
                <a16:creationId xmlns:a16="http://schemas.microsoft.com/office/drawing/2014/main" id="{8B6EE56F-0EE6-F82C-8A6E-97630CE53D46}"/>
              </a:ext>
            </a:extLst>
          </p:cNvPr>
          <p:cNvGrpSpPr/>
          <p:nvPr/>
        </p:nvGrpSpPr>
        <p:grpSpPr>
          <a:xfrm>
            <a:off x="9294787" y="3502970"/>
            <a:ext cx="771504" cy="821028"/>
            <a:chOff x="482009" y="3588695"/>
            <a:chExt cx="822960" cy="822960"/>
          </a:xfrm>
        </p:grpSpPr>
        <p:sp>
          <p:nvSpPr>
            <p:cNvPr id="50" name="Block Arc 49">
              <a:extLst>
                <a:ext uri="{FF2B5EF4-FFF2-40B4-BE49-F238E27FC236}">
                  <a16:creationId xmlns:a16="http://schemas.microsoft.com/office/drawing/2014/main" id="{8C0FB57A-C994-7646-B8EB-915884A968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2009" y="3588695"/>
              <a:ext cx="822960" cy="822960"/>
            </a:xfrm>
            <a:prstGeom prst="blockArc">
              <a:avLst>
                <a:gd name="adj1" fmla="val 10800000"/>
                <a:gd name="adj2" fmla="val 21569662"/>
                <a:gd name="adj3" fmla="val 13277"/>
              </a:avLst>
            </a:prstGeom>
            <a:solidFill>
              <a:schemeClr val="accent4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E7EEA1A-5AC5-2475-DA3C-ED6AE1A83B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113" y="3588695"/>
              <a:ext cx="820752" cy="822960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" bIns="68580"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+mj-lt"/>
                </a:rPr>
                <a:t>5</a:t>
              </a:r>
            </a:p>
          </p:txBody>
        </p:sp>
      </p:grpSp>
      <p:grpSp>
        <p:nvGrpSpPr>
          <p:cNvPr id="5" name="Text 1">
            <a:extLst>
              <a:ext uri="{FF2B5EF4-FFF2-40B4-BE49-F238E27FC236}">
                <a16:creationId xmlns:a16="http://schemas.microsoft.com/office/drawing/2014/main" id="{B58D849D-6E6B-7C15-5556-E9CF21883EBF}"/>
              </a:ext>
            </a:extLst>
          </p:cNvPr>
          <p:cNvGrpSpPr/>
          <p:nvPr/>
        </p:nvGrpSpPr>
        <p:grpSpPr>
          <a:xfrm>
            <a:off x="1102524" y="4593148"/>
            <a:ext cx="2280740" cy="1173873"/>
            <a:chOff x="6864255" y="464703"/>
            <a:chExt cx="2588776" cy="1445121"/>
          </a:xfrm>
        </p:grpSpPr>
        <p:sp>
          <p:nvSpPr>
            <p:cNvPr id="6" name="Text Placeholder 1">
              <a:extLst>
                <a:ext uri="{FF2B5EF4-FFF2-40B4-BE49-F238E27FC236}">
                  <a16:creationId xmlns:a16="http://schemas.microsoft.com/office/drawing/2014/main" id="{BE19B798-684F-EE4A-4E8A-A4D15A6CC237}"/>
                </a:ext>
              </a:extLst>
            </p:cNvPr>
            <p:cNvSpPr txBox="1">
              <a:spLocks/>
            </p:cNvSpPr>
            <p:nvPr/>
          </p:nvSpPr>
          <p:spPr>
            <a:xfrm>
              <a:off x="6892381" y="464703"/>
              <a:ext cx="2183739" cy="480509"/>
            </a:xfrm>
            <a:prstGeom prst="rect">
              <a:avLst/>
            </a:prstGeom>
          </p:spPr>
          <p:txBody>
            <a:bodyPr lIns="0" tIns="0" rIns="0" bIns="0" anchor="t" anchorCtr="0"/>
            <a:lstStyle>
              <a:lvl1pPr marL="0" indent="0" algn="l" defTabSz="912276" rtl="0" eaLnBrk="1" fontAlgn="base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Arial" charset="0"/>
                <a:buNone/>
                <a:defRPr lang="en-US" sz="3200" b="0" i="0" kern="1200">
                  <a:solidFill>
                    <a:schemeClr val="tx1"/>
                  </a:solidFill>
                  <a:latin typeface="CiscoSansTT ExtraLight" panose="020B0303020201020303" pitchFamily="34" charset="0"/>
                  <a:ea typeface="ＭＳ Ｐゴシック" charset="0"/>
                  <a:cs typeface="CiscoSansTT ExtraLight" panose="020B0303020201020303" pitchFamily="34" charset="0"/>
                </a:defRPr>
              </a:lvl1pPr>
              <a:lvl2pPr marL="478363" indent="-287865" algn="l" defTabSz="912276" rtl="0" eaLnBrk="1" fontAlgn="base" hangingPunct="1">
                <a:lnSpc>
                  <a:spcPct val="95000"/>
                </a:lnSpc>
                <a:spcBef>
                  <a:spcPts val="8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 lang="en-US" sz="1867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2pPr>
              <a:lvl3pPr marL="575728" indent="-226482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Char char="•"/>
                <a:defRPr lang="en-US" sz="1600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3pPr>
              <a:lvl4pPr marL="670978" indent="-226482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Char char="•"/>
                <a:defRPr lang="en-US" sz="1467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4pPr>
              <a:lvl5pPr marL="766228" indent="-226482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Char char="•"/>
                <a:defRPr lang="en-US" sz="1467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5pPr>
              <a:lvl6pPr marL="1151798" indent="-228592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7781" indent="-228561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067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67" indent="0" algn="l" defTabSz="914362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38" indent="-228592" algn="l" defTabSz="91436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chemeClr val="bg1"/>
                  </a:solidFill>
                  <a:latin typeface="+mn-lt"/>
                  <a:ea typeface="Calibri" panose="020F0502020204030204" pitchFamily="34" charset="0"/>
                  <a:cs typeface="Calibri"/>
                </a:rPr>
                <a:t>Finish Prerequisites</a:t>
              </a:r>
              <a:r>
                <a:rPr lang="en-US" sz="1200" b="1">
                  <a:solidFill>
                    <a:schemeClr val="bg1"/>
                  </a:solidFill>
                  <a:latin typeface="Calibri"/>
                  <a:ea typeface="Calibri" panose="020F0502020204030204" pitchFamily="34" charset="0"/>
                  <a:cs typeface="Calibri"/>
                </a:rPr>
                <a:t>.</a:t>
              </a:r>
            </a:p>
          </p:txBody>
        </p:sp>
        <p:sp>
          <p:nvSpPr>
            <p:cNvPr id="7" name="Text Placeholder 8">
              <a:extLst>
                <a:ext uri="{FF2B5EF4-FFF2-40B4-BE49-F238E27FC236}">
                  <a16:creationId xmlns:a16="http://schemas.microsoft.com/office/drawing/2014/main" id="{99D427D0-8797-E460-A798-CF884498F739}"/>
                </a:ext>
              </a:extLst>
            </p:cNvPr>
            <p:cNvSpPr txBox="1">
              <a:spLocks/>
            </p:cNvSpPr>
            <p:nvPr/>
          </p:nvSpPr>
          <p:spPr>
            <a:xfrm>
              <a:off x="6864255" y="883030"/>
              <a:ext cx="2588776" cy="1026794"/>
            </a:xfrm>
            <a:prstGeom prst="rect">
              <a:avLst/>
            </a:prstGeom>
          </p:spPr>
          <p:txBody>
            <a:bodyPr lIns="0" tIns="0" rIns="0" bIns="0" anchor="t"/>
            <a:lstStyle>
              <a:lvl1pPr marL="0" marR="0" indent="0" algn="l" defTabSz="912276" rtl="0" eaLnBrk="1" fontAlgn="base" latinLnBrk="0" hangingPunct="1">
                <a:lnSpc>
                  <a:spcPts val="1733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SzPct val="90000"/>
                <a:buFont typeface="Arial" panose="020B0604020202020204" pitchFamily="34" charset="0"/>
                <a:buNone/>
                <a:tabLst/>
                <a:defRPr lang="en-US" sz="1300" b="0" i="0" kern="1200" baseline="0">
                  <a:solidFill>
                    <a:schemeClr val="tx1"/>
                  </a:solidFill>
                  <a:latin typeface="CiscoSansTT Light" panose="020B0503020201020303" pitchFamily="34" charset="0"/>
                  <a:ea typeface="ＭＳ Ｐゴシック" charset="0"/>
                  <a:cs typeface="CiscoSansTT Light" panose="020B0503020201020303" pitchFamily="34" charset="0"/>
                </a:defRPr>
              </a:lvl1pPr>
              <a:lvl2pPr marL="406371" indent="0" algn="l" defTabSz="912276" rtl="0" eaLnBrk="1" fontAlgn="base" hangingPunct="1">
                <a:lnSpc>
                  <a:spcPct val="95000"/>
                </a:lnSpc>
                <a:spcBef>
                  <a:spcPts val="8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None/>
                <a:defRPr lang="en-US" sz="1867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2pPr>
              <a:lvl3pPr marL="569863" indent="0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None/>
                <a:defRPr lang="en-US" sz="16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3pPr>
              <a:lvl4pPr marL="688920" indent="0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None/>
                <a:defRPr lang="en-US" sz="1467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4pPr>
              <a:lvl5pPr marL="801621" indent="0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None/>
                <a:defRPr lang="en-US" sz="1467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5pPr>
              <a:lvl6pPr marL="1151798" indent="-228592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7781" indent="-228561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067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67" indent="0" algn="l" defTabSz="914362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38" indent="-228592" algn="l" defTabSz="91436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spcAft>
                  <a:spcPts val="0"/>
                </a:spcAft>
                <a:buClrTx/>
                <a:buFont typeface="Arial" panose="020B0604020202020204" pitchFamily="34" charset="0"/>
                <a:buChar char="•"/>
              </a:pPr>
              <a:r>
                <a:rPr lang="da-DK" sz="1100">
                  <a:solidFill>
                    <a:schemeClr val="bg1"/>
                  </a:solidFill>
                  <a:latin typeface="CiscoSansTT"/>
                  <a:ea typeface="Calibri"/>
                  <a:cs typeface="CiscoSansTT Light"/>
                </a:rPr>
                <a:t>CSone access. Tech Zone access</a:t>
              </a:r>
            </a:p>
            <a:p>
              <a:pPr marL="171450" indent="-171450">
                <a:lnSpc>
                  <a:spcPct val="120000"/>
                </a:lnSpc>
                <a:spcAft>
                  <a:spcPts val="0"/>
                </a:spcAft>
                <a:buClrTx/>
                <a:buFont typeface="Arial" panose="020B0604020202020204" pitchFamily="34" charset="0"/>
                <a:buChar char="•"/>
              </a:pPr>
              <a:r>
                <a:rPr lang="da-DK" sz="1100">
                  <a:solidFill>
                    <a:schemeClr val="bg1"/>
                  </a:solidFill>
                  <a:latin typeface="CiscoSansTT"/>
                  <a:ea typeface="Calibri"/>
                  <a:cs typeface="CiscoSansTT Light"/>
                </a:rPr>
                <a:t>Select skills in Csone and then rate each skill.</a:t>
              </a:r>
              <a:endParaRPr lang="en-US" sz="1100">
                <a:solidFill>
                  <a:schemeClr val="bg1"/>
                </a:solidFill>
                <a:latin typeface="CiscoSansTT"/>
                <a:ea typeface="Calibri"/>
                <a:cs typeface="CiscoSansTT Ligh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D953C4E-0B95-48F2-037A-2BEE6C0CE263}"/>
              </a:ext>
            </a:extLst>
          </p:cNvPr>
          <p:cNvGrpSpPr/>
          <p:nvPr/>
        </p:nvGrpSpPr>
        <p:grpSpPr>
          <a:xfrm>
            <a:off x="2989416" y="1926403"/>
            <a:ext cx="2378343" cy="1302888"/>
            <a:chOff x="2435399" y="871266"/>
            <a:chExt cx="2136601" cy="1220167"/>
          </a:xfrm>
        </p:grpSpPr>
        <p:sp>
          <p:nvSpPr>
            <p:cNvPr id="9" name="Text Placeholder 1">
              <a:extLst>
                <a:ext uri="{FF2B5EF4-FFF2-40B4-BE49-F238E27FC236}">
                  <a16:creationId xmlns:a16="http://schemas.microsoft.com/office/drawing/2014/main" id="{CDE1BB98-FF4D-3B85-3701-0B98BCC8046E}"/>
                </a:ext>
              </a:extLst>
            </p:cNvPr>
            <p:cNvSpPr txBox="1">
              <a:spLocks/>
            </p:cNvSpPr>
            <p:nvPr/>
          </p:nvSpPr>
          <p:spPr>
            <a:xfrm>
              <a:off x="2435399" y="871266"/>
              <a:ext cx="1371600" cy="205740"/>
            </a:xfrm>
            <a:prstGeom prst="rect">
              <a:avLst/>
            </a:prstGeom>
          </p:spPr>
          <p:txBody>
            <a:bodyPr lIns="0" tIns="0" rIns="0" bIns="0" anchor="t" anchorCtr="0"/>
            <a:lstStyle>
              <a:lvl1pPr marL="0" indent="0" algn="l" defTabSz="912276" rtl="0" eaLnBrk="1" fontAlgn="base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Arial" charset="0"/>
                <a:buNone/>
                <a:defRPr lang="en-US" sz="3200" b="0" i="0" kern="1200">
                  <a:solidFill>
                    <a:schemeClr val="tx1"/>
                  </a:solidFill>
                  <a:latin typeface="CiscoSansTT ExtraLight" panose="020B0303020201020303" pitchFamily="34" charset="0"/>
                  <a:ea typeface="ＭＳ Ｐゴシック" charset="0"/>
                  <a:cs typeface="CiscoSansTT ExtraLight" panose="020B0303020201020303" pitchFamily="34" charset="0"/>
                </a:defRPr>
              </a:lvl1pPr>
              <a:lvl2pPr marL="478363" indent="-287865" algn="l" defTabSz="912276" rtl="0" eaLnBrk="1" fontAlgn="base" hangingPunct="1">
                <a:lnSpc>
                  <a:spcPct val="95000"/>
                </a:lnSpc>
                <a:spcBef>
                  <a:spcPts val="8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 lang="en-US" sz="1867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2pPr>
              <a:lvl3pPr marL="575728" indent="-226482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Char char="•"/>
                <a:defRPr lang="en-US" sz="1600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3pPr>
              <a:lvl4pPr marL="670978" indent="-226482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Char char="•"/>
                <a:defRPr lang="en-US" sz="1467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4pPr>
              <a:lvl5pPr marL="766228" indent="-226482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Char char="•"/>
                <a:defRPr lang="en-US" sz="1467" kern="1200" dirty="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5pPr>
              <a:lvl6pPr marL="1151798" indent="-228592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7781" indent="-228561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067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67" indent="0" algn="l" defTabSz="914362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38" indent="-228592" algn="l" defTabSz="91436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chemeClr val="bg1"/>
                  </a:solidFill>
                  <a:latin typeface="+mn-lt"/>
                  <a:ea typeface="Calibri" panose="020F0502020204030204" pitchFamily="34" charset="0"/>
                  <a:cs typeface="Calibri"/>
                </a:rPr>
                <a:t>Three Articles</a:t>
              </a:r>
            </a:p>
          </p:txBody>
        </p:sp>
        <p:sp>
          <p:nvSpPr>
            <p:cNvPr id="10" name="Text Placeholder 8">
              <a:extLst>
                <a:ext uri="{FF2B5EF4-FFF2-40B4-BE49-F238E27FC236}">
                  <a16:creationId xmlns:a16="http://schemas.microsoft.com/office/drawing/2014/main" id="{F694B65C-BB57-FF17-0BBF-73CD84E2C2CE}"/>
                </a:ext>
              </a:extLst>
            </p:cNvPr>
            <p:cNvSpPr txBox="1">
              <a:spLocks/>
            </p:cNvSpPr>
            <p:nvPr/>
          </p:nvSpPr>
          <p:spPr>
            <a:xfrm>
              <a:off x="2452716" y="1103514"/>
              <a:ext cx="2119284" cy="987919"/>
            </a:xfrm>
            <a:prstGeom prst="rect">
              <a:avLst/>
            </a:prstGeom>
          </p:spPr>
          <p:txBody>
            <a:bodyPr lIns="0" tIns="0" rIns="0" bIns="0" anchor="t"/>
            <a:lstStyle>
              <a:lvl1pPr marL="0" marR="0" indent="0" algn="l" defTabSz="912276" rtl="0" eaLnBrk="1" fontAlgn="base" latinLnBrk="0" hangingPunct="1">
                <a:lnSpc>
                  <a:spcPts val="1733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SzPct val="90000"/>
                <a:buFont typeface="Arial" panose="020B0604020202020204" pitchFamily="34" charset="0"/>
                <a:buNone/>
                <a:tabLst/>
                <a:defRPr lang="en-US" sz="1300" b="0" i="0" kern="1200" baseline="0">
                  <a:solidFill>
                    <a:schemeClr val="tx1"/>
                  </a:solidFill>
                  <a:latin typeface="CiscoSansTT Light" panose="020B0503020201020303" pitchFamily="34" charset="0"/>
                  <a:ea typeface="ＭＳ Ｐゴシック" charset="0"/>
                  <a:cs typeface="CiscoSansTT Light" panose="020B0503020201020303" pitchFamily="34" charset="0"/>
                </a:defRPr>
              </a:lvl1pPr>
              <a:lvl2pPr marL="406371" indent="0" algn="l" defTabSz="912276" rtl="0" eaLnBrk="1" fontAlgn="base" hangingPunct="1">
                <a:lnSpc>
                  <a:spcPct val="95000"/>
                </a:lnSpc>
                <a:spcBef>
                  <a:spcPts val="8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None/>
                <a:defRPr lang="en-US" sz="1867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2pPr>
              <a:lvl3pPr marL="569863" indent="0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None/>
                <a:defRPr lang="en-US" sz="16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3pPr>
              <a:lvl4pPr marL="688920" indent="0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None/>
                <a:defRPr lang="en-US" sz="1467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4pPr>
              <a:lvl5pPr marL="801621" indent="0" algn="l" defTabSz="912276" rtl="0" eaLnBrk="1" fontAlgn="base" hangingPunct="1">
                <a:lnSpc>
                  <a:spcPct val="95000"/>
                </a:lnSpc>
                <a:spcBef>
                  <a:spcPts val="833"/>
                </a:spcBef>
                <a:spcAft>
                  <a:spcPct val="0"/>
                </a:spcAft>
                <a:buFont typeface="Arial" charset="0"/>
                <a:buNone/>
                <a:defRPr lang="en-US" sz="1467" kern="1200">
                  <a:solidFill>
                    <a:schemeClr val="tx1"/>
                  </a:solidFill>
                  <a:latin typeface="+mn-lt"/>
                  <a:ea typeface="ＭＳ Ｐゴシック" charset="0"/>
                  <a:cs typeface="CiscoSans"/>
                </a:defRPr>
              </a:lvl5pPr>
              <a:lvl6pPr marL="1151798" indent="-228592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7781" indent="-228561" algn="l" defTabSz="914362" rtl="0" eaLnBrk="1" latinLnBrk="0" hangingPunct="1">
                <a:spcBef>
                  <a:spcPts val="800"/>
                </a:spcBef>
                <a:buFont typeface="Arial" pitchFamily="34" charset="0"/>
                <a:buChar char="•"/>
                <a:defRPr sz="1067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67" indent="0" algn="l" defTabSz="914362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38" indent="-228592" algn="l" defTabSz="91436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da-DK" sz="1100" dirty="0">
                  <a:solidFill>
                    <a:schemeClr val="bg1"/>
                  </a:solidFill>
                  <a:latin typeface="CiscoSansTT"/>
                  <a:ea typeface="ＭＳ Ｐゴシック"/>
                  <a:cs typeface="CiscoSansTT Light"/>
                </a:rPr>
                <a:t>Bring 3 ideas or 3 articles that you wrote on your own.</a:t>
              </a:r>
              <a:endParaRPr lang="en-US" sz="1100" dirty="0">
                <a:solidFill>
                  <a:schemeClr val="bg1"/>
                </a:solidFill>
                <a:latin typeface="CiscoSansTT"/>
                <a:ea typeface="ＭＳ Ｐゴシック"/>
                <a:cs typeface="CiscoSansTT Light"/>
              </a:endParaRPr>
            </a:p>
            <a:p>
              <a:pPr marL="171450" indent="-171450">
                <a:lnSpc>
                  <a:spcPct val="120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da-DK" sz="1100" dirty="0">
                  <a:solidFill>
                    <a:schemeClr val="bg1"/>
                  </a:solidFill>
                  <a:latin typeface="CiscoSansTT"/>
                  <a:ea typeface="ＭＳ Ｐゴシック"/>
                  <a:cs typeface="CiscoSansTT Light"/>
                </a:rPr>
                <a:t>Create Doc IC SR for each article.</a:t>
              </a:r>
            </a:p>
            <a:p>
              <a:pPr marL="171450" indent="-171450">
                <a:lnSpc>
                  <a:spcPct val="120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da-DK" sz="1100" dirty="0">
                  <a:solidFill>
                    <a:schemeClr val="bg1"/>
                  </a:solidFill>
                  <a:latin typeface="CiscoSansTT"/>
                  <a:ea typeface="ＭＳ Ｐゴシック"/>
                  <a:cs typeface="CiscoSansTT Light"/>
                </a:rPr>
                <a:t>The Title of each SR must begin with </a:t>
              </a:r>
              <a:r>
                <a:rPr lang="da-DK" sz="1100" b="1" dirty="0">
                  <a:solidFill>
                    <a:schemeClr val="bg1"/>
                  </a:solidFill>
                  <a:latin typeface="CiscoSansTT"/>
                  <a:ea typeface="ＭＳ Ｐゴシック"/>
                  <a:cs typeface="CiscoSansTT Light"/>
                </a:rPr>
                <a:t>HTZ:07:2024</a:t>
              </a:r>
            </a:p>
            <a:p>
              <a:pPr>
                <a:lnSpc>
                  <a:spcPct val="120000"/>
                </a:lnSpc>
                <a:spcAft>
                  <a:spcPts val="0"/>
                </a:spcAft>
              </a:pPr>
              <a:endParaRPr lang="en-US" sz="788" dirty="0">
                <a:latin typeface="CiscoSansTT" panose="020B0503020201020303" pitchFamily="34" charset="0"/>
                <a:cs typeface="CiscoSansTT" panose="020B0503020201020303" pitchFamily="34" charset="0"/>
              </a:endParaRPr>
            </a:p>
          </p:txBody>
        </p:sp>
      </p:grp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DD3BA05-819B-F3D2-2C9C-34BFC9F1D52B}"/>
              </a:ext>
            </a:extLst>
          </p:cNvPr>
          <p:cNvSpPr txBox="1">
            <a:spLocks/>
          </p:cNvSpPr>
          <p:nvPr/>
        </p:nvSpPr>
        <p:spPr>
          <a:xfrm>
            <a:off x="5079602" y="4782515"/>
            <a:ext cx="1720678" cy="25296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3200" b="0" i="0" kern="1200">
                <a:solidFill>
                  <a:schemeClr val="tx1"/>
                </a:solidFill>
                <a:latin typeface="CiscoSansTT ExtraLight" panose="020B0303020201020303" pitchFamily="34" charset="0"/>
                <a:ea typeface="ＭＳ Ｐゴシック" charset="0"/>
                <a:cs typeface="CiscoSansTT ExtraLight" panose="020B0303020201020303" pitchFamily="34" charset="0"/>
              </a:defRPr>
            </a:lvl1pPr>
            <a:lvl2pPr marL="478363" indent="-287865" algn="l" defTabSz="912276" rtl="0" eaLnBrk="1" fontAlgn="base" hangingPunct="1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8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57572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67097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76622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1151798" indent="-228592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781" indent="-228561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0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67" indent="0" algn="l" defTabSz="914362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2" algn="l" defTabSz="9143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/>
              </a:rPr>
              <a:t>Presentations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B579BE9-4667-53F4-EB47-635C6F9B0FE0}"/>
              </a:ext>
            </a:extLst>
          </p:cNvPr>
          <p:cNvSpPr txBox="1">
            <a:spLocks/>
          </p:cNvSpPr>
          <p:nvPr/>
        </p:nvSpPr>
        <p:spPr>
          <a:xfrm>
            <a:off x="5086177" y="5059184"/>
            <a:ext cx="2106209" cy="1190786"/>
          </a:xfrm>
          <a:prstGeom prst="rect">
            <a:avLst/>
          </a:prstGeom>
        </p:spPr>
        <p:txBody>
          <a:bodyPr lIns="0" tIns="0" rIns="0" bIns="0" anchor="t"/>
          <a:lstStyle>
            <a:lvl1pPr marL="0" marR="0" indent="0" algn="l" defTabSz="912276" rtl="0" eaLnBrk="1" fontAlgn="base" latinLnBrk="0" hangingPunct="1">
              <a:lnSpc>
                <a:spcPts val="1733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lang="en-US" sz="1300" b="0" i="0" kern="1200" baseline="0">
                <a:solidFill>
                  <a:schemeClr val="tx1"/>
                </a:solidFill>
                <a:latin typeface="CiscoSansTT Light" panose="020B0503020201020303" pitchFamily="34" charset="0"/>
                <a:ea typeface="ＭＳ Ｐゴシック" charset="0"/>
                <a:cs typeface="CiscoSansTT Light" panose="020B0503020201020303" pitchFamily="34" charset="0"/>
              </a:defRPr>
            </a:lvl1pPr>
            <a:lvl2pPr marL="406371" indent="0" algn="l" defTabSz="912276" rtl="0" eaLnBrk="1" fontAlgn="base" hangingPunct="1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lang="en-US" sz="18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569863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688920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4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801621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4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1151798" indent="-228592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781" indent="-228561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0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67" indent="0" algn="l" defTabSz="914362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2" algn="l" defTabSz="9143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Attend 3-Day HackaTZon presentations.</a:t>
            </a:r>
          </a:p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Get copy of slide deck &amp; HackaTZon User Guide.</a:t>
            </a:r>
          </a:p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Both have important  information and helpful links</a:t>
            </a:r>
            <a:r>
              <a:rPr lang="da-DK" sz="1100" dirty="0">
                <a:latin typeface="CiscoSansTT"/>
                <a:ea typeface="Calibri"/>
                <a:cs typeface="CiscoSansTT Light"/>
              </a:rPr>
              <a:t>.</a:t>
            </a:r>
            <a:endParaRPr lang="en-US" sz="1100" dirty="0">
              <a:latin typeface="CiscoSansTT"/>
              <a:ea typeface="Calibri"/>
              <a:cs typeface="CiscoSansTT Light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AABE1CB7-CA02-39A2-5583-5409508573F6}"/>
              </a:ext>
            </a:extLst>
          </p:cNvPr>
          <p:cNvSpPr txBox="1">
            <a:spLocks/>
          </p:cNvSpPr>
          <p:nvPr/>
        </p:nvSpPr>
        <p:spPr>
          <a:xfrm>
            <a:off x="6777300" y="2405200"/>
            <a:ext cx="1371600" cy="20574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3200" b="0" i="0" kern="1200">
                <a:solidFill>
                  <a:schemeClr val="tx1"/>
                </a:solidFill>
                <a:latin typeface="CiscoSansTT ExtraLight" panose="020B0303020201020303" pitchFamily="34" charset="0"/>
                <a:ea typeface="ＭＳ Ｐゴシック" charset="0"/>
                <a:cs typeface="CiscoSansTT ExtraLight" panose="020B0303020201020303" pitchFamily="34" charset="0"/>
              </a:defRPr>
            </a:lvl1pPr>
            <a:lvl2pPr marL="478363" indent="-287865" algn="l" defTabSz="912276" rtl="0" eaLnBrk="1" fontAlgn="base" hangingPunct="1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8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57572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67097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76622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1151798" indent="-228592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781" indent="-228561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0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67" indent="0" algn="l" defTabSz="914362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2" algn="l" defTabSz="9143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/>
              </a:rPr>
              <a:t>Reviews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64F7331-DA6C-5946-A8C0-780B6D480719}"/>
              </a:ext>
            </a:extLst>
          </p:cNvPr>
          <p:cNvSpPr txBox="1">
            <a:spLocks/>
          </p:cNvSpPr>
          <p:nvPr/>
        </p:nvSpPr>
        <p:spPr>
          <a:xfrm>
            <a:off x="6776605" y="2701872"/>
            <a:ext cx="2664515" cy="608568"/>
          </a:xfrm>
          <a:prstGeom prst="rect">
            <a:avLst/>
          </a:prstGeom>
        </p:spPr>
        <p:txBody>
          <a:bodyPr lIns="0" tIns="0" rIns="0" bIns="0" anchor="t"/>
          <a:lstStyle>
            <a:lvl1pPr marL="0" marR="0" indent="0" algn="l" defTabSz="912276" rtl="0" eaLnBrk="1" fontAlgn="base" latinLnBrk="0" hangingPunct="1">
              <a:lnSpc>
                <a:spcPts val="1733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lang="en-US" sz="1300" b="0" i="0" kern="1200" baseline="0">
                <a:solidFill>
                  <a:schemeClr val="tx1"/>
                </a:solidFill>
                <a:latin typeface="CiscoSansTT Light" panose="020B0503020201020303" pitchFamily="34" charset="0"/>
                <a:ea typeface="ＭＳ Ｐゴシック" charset="0"/>
                <a:cs typeface="CiscoSansTT Light" panose="020B0503020201020303" pitchFamily="34" charset="0"/>
              </a:defRPr>
            </a:lvl1pPr>
            <a:lvl2pPr marL="406371" indent="0" algn="l" defTabSz="912276" rtl="0" eaLnBrk="1" fontAlgn="base" hangingPunct="1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lang="en-US" sz="18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569863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688920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4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801621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4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1151798" indent="-228592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781" indent="-228561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0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67" indent="0" algn="l" defTabSz="914362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2" algn="l" defTabSz="9143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First: Technical Leader/SME Review.</a:t>
            </a:r>
          </a:p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Second/Final Review: TW Review</a:t>
            </a:r>
            <a:r>
              <a:rPr lang="da-DK" sz="10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.</a:t>
            </a:r>
          </a:p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You cannot be your own reviewer.</a:t>
            </a:r>
            <a:endParaRPr lang="en-US" sz="1100" dirty="0">
              <a:solidFill>
                <a:schemeClr val="bg1"/>
              </a:solidFill>
              <a:latin typeface="CiscoSansTT"/>
              <a:ea typeface="Calibri"/>
              <a:cs typeface="CiscoSansTT Light"/>
            </a:endParaRP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07E5CA0B-05F0-796B-B852-C45C9624E0B0}"/>
              </a:ext>
            </a:extLst>
          </p:cNvPr>
          <p:cNvSpPr txBox="1">
            <a:spLocks/>
          </p:cNvSpPr>
          <p:nvPr/>
        </p:nvSpPr>
        <p:spPr>
          <a:xfrm>
            <a:off x="9089024" y="4592290"/>
            <a:ext cx="1371600" cy="20574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3200" b="0" i="0" kern="1200">
                <a:solidFill>
                  <a:schemeClr val="tx1"/>
                </a:solidFill>
                <a:latin typeface="CiscoSansTT ExtraLight" panose="020B0303020201020303" pitchFamily="34" charset="0"/>
                <a:ea typeface="ＭＳ Ｐゴシック" charset="0"/>
                <a:cs typeface="CiscoSansTT ExtraLight" panose="020B0303020201020303" pitchFamily="34" charset="0"/>
              </a:defRPr>
            </a:lvl1pPr>
            <a:lvl2pPr marL="478363" indent="-287865" algn="l" defTabSz="912276" rtl="0" eaLnBrk="1" fontAlgn="base" hangingPunct="1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8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57572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67097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766228" indent="-226482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1151798" indent="-228592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781" indent="-228561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0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67" indent="0" algn="l" defTabSz="914362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2" algn="l" defTabSz="9143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/>
              </a:rPr>
              <a:t>Publication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2A83B09-1127-9964-DCEA-723E48406226}"/>
              </a:ext>
            </a:extLst>
          </p:cNvPr>
          <p:cNvSpPr txBox="1">
            <a:spLocks/>
          </p:cNvSpPr>
          <p:nvPr/>
        </p:nvSpPr>
        <p:spPr>
          <a:xfrm>
            <a:off x="9089068" y="4797885"/>
            <a:ext cx="2553248" cy="1639745"/>
          </a:xfrm>
          <a:prstGeom prst="rect">
            <a:avLst/>
          </a:prstGeom>
        </p:spPr>
        <p:txBody>
          <a:bodyPr lIns="0" tIns="0" rIns="0" bIns="0" anchor="t"/>
          <a:lstStyle>
            <a:lvl1pPr marL="0" marR="0" indent="0" algn="l" defTabSz="912276" rtl="0" eaLnBrk="1" fontAlgn="base" latinLnBrk="0" hangingPunct="1">
              <a:lnSpc>
                <a:spcPts val="1733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lang="en-US" sz="1300" b="0" i="0" kern="1200" baseline="0">
                <a:solidFill>
                  <a:schemeClr val="tx1"/>
                </a:solidFill>
                <a:latin typeface="CiscoSansTT Light" panose="020B0503020201020303" pitchFamily="34" charset="0"/>
                <a:ea typeface="ＭＳ Ｐゴシック" charset="0"/>
                <a:cs typeface="CiscoSansTT Light" panose="020B0503020201020303" pitchFamily="34" charset="0"/>
              </a:defRPr>
            </a:lvl1pPr>
            <a:lvl2pPr marL="406371" indent="0" algn="l" defTabSz="912276" rtl="0" eaLnBrk="1" fontAlgn="base" hangingPunct="1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lang="en-US" sz="18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569863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688920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4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801621" indent="0" algn="l" defTabSz="912276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None/>
              <a:defRPr lang="en-US" sz="1467" kern="120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1151798" indent="-228592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781" indent="-228561" algn="l" defTabSz="914362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0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67" indent="0" algn="l" defTabSz="914362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2" algn="l" defTabSz="91436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To qualify as a Self-Publisher, you must author and publish to Cisco.com 3 original articles.</a:t>
            </a:r>
          </a:p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The Tech Writers show you how to publish your articles.</a:t>
            </a:r>
          </a:p>
          <a:p>
            <a:pPr marL="171450" indent="-1714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sz="1100" dirty="0">
                <a:solidFill>
                  <a:schemeClr val="bg1"/>
                </a:solidFill>
                <a:latin typeface="CiscoSansTT"/>
                <a:ea typeface="Calibri"/>
                <a:cs typeface="CiscoSansTT Light"/>
              </a:rPr>
              <a:t>Your writing needs to improve over the course of the HackaTZon.</a:t>
            </a:r>
            <a:endParaRPr lang="en-US" sz="1100" dirty="0">
              <a:solidFill>
                <a:schemeClr val="bg1"/>
              </a:solidFill>
              <a:latin typeface="CiscoSansTT"/>
              <a:ea typeface="Calibri"/>
              <a:cs typeface="CiscoSansTT Light"/>
            </a:endParaRPr>
          </a:p>
        </p:txBody>
      </p:sp>
    </p:spTree>
    <p:extLst>
      <p:ext uri="{BB962C8B-B14F-4D97-AF65-F5344CB8AC3E}">
        <p14:creationId xmlns:p14="http://schemas.microsoft.com/office/powerpoint/2010/main" val="239872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FFA4E3-D4F3-F405-C8B2-ECBC67BFD8FE}"/>
              </a:ext>
            </a:extLst>
          </p:cNvPr>
          <p:cNvSpPr txBox="1"/>
          <p:nvPr/>
        </p:nvSpPr>
        <p:spPr>
          <a:xfrm>
            <a:off x="2286" y="993727"/>
            <a:ext cx="1222245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</a:rPr>
              <a:t>	July HackaTZon 2024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9303804-31CC-A49A-8F79-11A50C2D635C}"/>
              </a:ext>
            </a:extLst>
          </p:cNvPr>
          <p:cNvSpPr txBox="1">
            <a:spLocks/>
          </p:cNvSpPr>
          <p:nvPr/>
        </p:nvSpPr>
        <p:spPr>
          <a:xfrm>
            <a:off x="1494790" y="6332220"/>
            <a:ext cx="2152978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July 2024 HackaTZon Kickoff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AFB4A25-23C9-BF1C-7805-448E24A0DECE}"/>
              </a:ext>
            </a:extLst>
          </p:cNvPr>
          <p:cNvSpPr txBox="1">
            <a:spLocks/>
          </p:cNvSpPr>
          <p:nvPr/>
        </p:nvSpPr>
        <p:spPr>
          <a:xfrm>
            <a:off x="1035558" y="6350484"/>
            <a:ext cx="498066" cy="2293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4A09A9-5501-47C1-A89A-A340965A2BE2}" type="slidenum">
              <a:rPr lang="en-US" sz="1100" smtClean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pPr/>
              <a:t>5</a:t>
            </a:fld>
            <a:endParaRPr lang="en-US" sz="110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A01326-A937-8488-E185-A22BD569FEAC}"/>
              </a:ext>
            </a:extLst>
          </p:cNvPr>
          <p:cNvSpPr txBox="1"/>
          <p:nvPr/>
        </p:nvSpPr>
        <p:spPr>
          <a:xfrm>
            <a:off x="854307" y="1937272"/>
            <a:ext cx="10850880" cy="43858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Begin the SR title with </a:t>
            </a:r>
            <a:r>
              <a:rPr lang="en-US" sz="2800" b="1" dirty="0">
                <a:solidFill>
                  <a:schemeClr val="bg1"/>
                </a:solidFill>
                <a:latin typeface="CiscoSansME" pitchFamily="2" charset="0"/>
                <a:cs typeface="CiscoSansME" pitchFamily="2" charset="0"/>
              </a:rPr>
              <a:t>HTZ:07:2024</a:t>
            </a:r>
            <a:r>
              <a:rPr lang="en-US" sz="28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. </a:t>
            </a:r>
            <a:r>
              <a:rPr lang="en-US" sz="2800" b="1" i="1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If it doesn’t </a:t>
            </a:r>
            <a:r>
              <a:rPr lang="en-US" sz="28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it will not be submitted to the queue for TW review and publishing.</a:t>
            </a:r>
          </a:p>
          <a:p>
            <a:pPr marL="285750" indent="-28575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Use the CSOne cases to track your participation, so your time is completely accountable. </a:t>
            </a:r>
          </a:p>
          <a:p>
            <a:pPr marL="285750" indent="-28575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You </a:t>
            </a:r>
            <a:r>
              <a:rPr lang="en-US" sz="2800" i="1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cannot</a:t>
            </a:r>
            <a:r>
              <a:rPr lang="en-US" sz="28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 request SP until you are selected to be an SP by the HackaTZon committee.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endParaRPr lang="en-US" dirty="0"/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F145E891-B65A-41E0-A47C-A9F71D8E7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891" y="6018816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8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17D9491D-2D40-F6AB-9319-E0426B710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11" y="278129"/>
            <a:ext cx="7079689" cy="610863"/>
          </a:xfrm>
        </p:spPr>
        <p:txBody>
          <a:bodyPr anchor="b">
            <a:normAutofit/>
          </a:bodyPr>
          <a:lstStyle/>
          <a:p>
            <a:r>
              <a:rPr lang="en-US" sz="3600" dirty="0">
                <a:latin typeface="CiscoSansME" pitchFamily="2" charset="0"/>
                <a:cs typeface="CiscoSansME" pitchFamily="2" charset="0"/>
              </a:rPr>
              <a:t>Self Publisher Requirements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09DD6ED-78B9-9566-9A0D-E00C3D0084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084569"/>
            <a:ext cx="2447945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E538409F-F4CF-5643-3F09-39EDA1EC58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084568"/>
            <a:ext cx="523240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>
              <a:latin typeface="+mn-lt"/>
            </a:endParaRP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B167DB2C-5020-8B8C-33D4-3F1FB6F1375E}"/>
              </a:ext>
            </a:extLst>
          </p:cNvPr>
          <p:cNvSpPr>
            <a:spLocks/>
          </p:cNvSpPr>
          <p:nvPr/>
        </p:nvSpPr>
        <p:spPr>
          <a:xfrm>
            <a:off x="845111" y="1076904"/>
            <a:ext cx="10441858" cy="5376018"/>
          </a:xfrm>
          <a:prstGeom prst="rect">
            <a:avLst/>
          </a:prstGeom>
          <a:solidFill>
            <a:schemeClr val="tx1"/>
          </a:solidFill>
        </p:spPr>
        <p:txBody>
          <a:bodyPr lIns="91440" tIns="45720" rIns="91440" bIns="45720" anchor="t"/>
          <a:lstStyle/>
          <a:p>
            <a:pPr marL="33020" defTabSz="530352"/>
            <a:r>
              <a:rPr lang="en-US" sz="2400" kern="1200" dirty="0">
                <a:solidFill>
                  <a:schemeClr val="bg1"/>
                </a:solidFill>
                <a:latin typeface="CiscoSansTT"/>
                <a:cs typeface="CiscoSansTT"/>
              </a:rPr>
              <a:t>The requirements for being selected for the SP role are:</a:t>
            </a:r>
            <a:endParaRPr lang="en-US" sz="2400" dirty="0">
              <a:solidFill>
                <a:schemeClr val="bg1"/>
              </a:solidFill>
              <a:latin typeface="CiscoSansTT"/>
              <a:cs typeface="CiscoSansTT"/>
            </a:endParaRP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70C0"/>
                </a:solidFill>
                <a:latin typeface="CiscoSansTT"/>
                <a:cs typeface="CiscoSansTT"/>
              </a:rPr>
              <a:t>Attend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 all 3 presentations over the 3-day HackaTZon event. There are two presentations each day, but you </a:t>
            </a:r>
            <a:r>
              <a:rPr lang="en-US" sz="2000" b="1" i="1" dirty="0">
                <a:solidFill>
                  <a:schemeClr val="bg1"/>
                </a:solidFill>
                <a:latin typeface="CiscoSansTT"/>
                <a:cs typeface="CiscoSansTT"/>
              </a:rPr>
              <a:t>must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 attend one presentation a day.</a:t>
            </a: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70C0"/>
                </a:solidFill>
                <a:latin typeface="CiscoSansTT"/>
                <a:cs typeface="CiscoSansTT"/>
              </a:rPr>
              <a:t>Demonstrate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 that you know how to move your Doc IC SR Case through the CSOne publication stages.</a:t>
            </a: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A Technical Leader or Expert </a:t>
            </a:r>
            <a:r>
              <a:rPr lang="en-US" sz="2000" b="1" i="1" kern="1200" dirty="0">
                <a:solidFill>
                  <a:srgbClr val="0070C0"/>
                </a:solidFill>
                <a:latin typeface="CiscoSansTT"/>
                <a:cs typeface="CiscoSansTT"/>
              </a:rPr>
              <a:t>reviews</a:t>
            </a: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 and </a:t>
            </a:r>
            <a:r>
              <a:rPr lang="en-US" sz="2000" b="1" i="1" kern="1200" dirty="0">
                <a:solidFill>
                  <a:srgbClr val="0070C0"/>
                </a:solidFill>
                <a:latin typeface="CiscoSansTT"/>
                <a:cs typeface="CiscoSansTT"/>
              </a:rPr>
              <a:t>approves</a:t>
            </a: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 all 3 of your articles.</a:t>
            </a: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You </a:t>
            </a:r>
            <a:r>
              <a:rPr lang="en-US" sz="2000" b="1" i="1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must</a:t>
            </a:r>
            <a:r>
              <a:rPr lang="en-US" sz="20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 make the </a:t>
            </a:r>
            <a:r>
              <a:rPr lang="en-US" sz="2000" b="1" i="1" dirty="0">
                <a:solidFill>
                  <a:srgbClr val="0070C0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corrections</a:t>
            </a:r>
            <a:r>
              <a:rPr lang="en-US" sz="20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 and </a:t>
            </a:r>
            <a:r>
              <a:rPr lang="en-US" sz="2000" b="1" i="1" dirty="0">
                <a:solidFill>
                  <a:srgbClr val="0070C0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changes</a:t>
            </a:r>
            <a:r>
              <a:rPr lang="en-US" sz="20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 the Tech Writer indicates in your article</a:t>
            </a: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.</a:t>
            </a: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Your writing should </a:t>
            </a:r>
            <a:r>
              <a:rPr lang="en-US" sz="2000" b="1" i="1" dirty="0">
                <a:solidFill>
                  <a:srgbClr val="0070C0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improve</a:t>
            </a:r>
            <a:r>
              <a:rPr lang="en-US" sz="20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 during the HackaTZon. In other words, learn from your mistakes, correct them, and try not to repeat them.</a:t>
            </a:r>
            <a:br>
              <a:rPr lang="en-US" sz="20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</a:br>
            <a:endParaRPr lang="en-US" sz="2000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6C3B795C-BC37-A1AE-7792-A1587AD6A563}"/>
              </a:ext>
            </a:extLst>
          </p:cNvPr>
          <p:cNvSpPr>
            <a:spLocks/>
          </p:cNvSpPr>
          <p:nvPr/>
        </p:nvSpPr>
        <p:spPr>
          <a:xfrm>
            <a:off x="6107217" y="4621145"/>
            <a:ext cx="308097" cy="145823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348"/>
              </a:spcAft>
            </a:pPr>
            <a:fld id="{294A09A9-5501-47C1-A89A-A340965A2BE2}" type="slidenum">
              <a:rPr lang="en-US" sz="104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30352">
                <a:spcAft>
                  <a:spcPts val="348"/>
                </a:spcAft>
              </a:pPr>
              <a:t>6</a:t>
            </a:fld>
            <a:endParaRPr lang="en-US">
              <a:latin typeface="+mn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2CDA2F0-AD6A-F0A6-BB23-BE94415C4DBD}"/>
              </a:ext>
            </a:extLst>
          </p:cNvPr>
          <p:cNvCxnSpPr>
            <a:cxnSpLocks/>
          </p:cNvCxnSpPr>
          <p:nvPr/>
        </p:nvCxnSpPr>
        <p:spPr>
          <a:xfrm>
            <a:off x="845111" y="982948"/>
            <a:ext cx="11442139" cy="0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CFBBB32-C3C5-34A5-CA1C-F244A3CF7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142" y="405075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33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389A116C-27AA-9693-DDFC-16CED89E652C}"/>
              </a:ext>
            </a:extLst>
          </p:cNvPr>
          <p:cNvSpPr txBox="1">
            <a:spLocks/>
          </p:cNvSpPr>
          <p:nvPr/>
        </p:nvSpPr>
        <p:spPr>
          <a:xfrm>
            <a:off x="1304541" y="2528888"/>
            <a:ext cx="8345488" cy="3168210"/>
          </a:xfrm>
          <a:prstGeom prst="rect">
            <a:avLst/>
          </a:prstGeom>
        </p:spPr>
        <p:txBody>
          <a:bodyPr lIns="91420" tIns="45710" rIns="91420" bIns="4571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545" indent="0" algn="ctr">
              <a:buNone/>
            </a:pPr>
            <a:r>
              <a:rPr lang="en-US" sz="2750" b="1">
                <a:ea typeface="ＭＳ Ｐゴシック"/>
              </a:rPr>
              <a:t>Any questions?</a:t>
            </a:r>
          </a:p>
          <a:p>
            <a:pPr marL="210185" indent="-167640" algn="ctr"/>
            <a:endParaRPr lang="en-US"/>
          </a:p>
        </p:txBody>
      </p:sp>
      <p:pic>
        <p:nvPicPr>
          <p:cNvPr id="4" name="Picture 3" descr="A picture containing art, creativity&#10;&#10;Description automatically generated">
            <a:extLst>
              <a:ext uri="{FF2B5EF4-FFF2-40B4-BE49-F238E27FC236}">
                <a16:creationId xmlns:a16="http://schemas.microsoft.com/office/drawing/2014/main" id="{7F325490-3F65-FE97-2086-26298AC23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785" y="2865218"/>
            <a:ext cx="1905000" cy="1905000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694777B-5471-1018-DD60-3F11480BEC3B}"/>
              </a:ext>
            </a:extLst>
          </p:cNvPr>
          <p:cNvSpPr txBox="1">
            <a:spLocks/>
          </p:cNvSpPr>
          <p:nvPr/>
        </p:nvSpPr>
        <p:spPr>
          <a:xfrm>
            <a:off x="1494790" y="6332220"/>
            <a:ext cx="2152978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July 2024 HackaTZon Kickoff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D2EB35C-A2CF-5090-BECD-2C9FBEE8CA1A}"/>
              </a:ext>
            </a:extLst>
          </p:cNvPr>
          <p:cNvSpPr txBox="1">
            <a:spLocks/>
          </p:cNvSpPr>
          <p:nvPr/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4A09A9-5501-47C1-A89A-A340965A2BE2}" type="slidenum">
              <a:rPr lang="en-US" sz="1000" smtClean="0">
                <a:solidFill>
                  <a:schemeClr val="bg1"/>
                </a:solidFill>
              </a:rPr>
              <a:pPr/>
              <a:t>7</a:t>
            </a:fld>
            <a:endParaRPr lang="en-US" sz="100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0B629E1A-0E24-2066-B503-C1598EF3F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234" y="5892824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3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309DDA-B9A5-B034-484C-D4A3C03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 sz="5400" b="1">
                <a:latin typeface="Abadi" panose="020B0604020104020204" pitchFamily="34" charset="0"/>
              </a:rPr>
              <a:t>Prerequisites</a:t>
            </a:r>
          </a:p>
        </p:txBody>
      </p:sp>
    </p:spTree>
    <p:extLst>
      <p:ext uri="{BB962C8B-B14F-4D97-AF65-F5344CB8AC3E}">
        <p14:creationId xmlns:p14="http://schemas.microsoft.com/office/powerpoint/2010/main" val="3521381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17D9491D-2D40-F6AB-9319-E0426B710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11" y="278129"/>
            <a:ext cx="4941477" cy="610863"/>
          </a:xfrm>
        </p:spPr>
        <p:txBody>
          <a:bodyPr anchor="b">
            <a:normAutofit/>
          </a:bodyPr>
          <a:lstStyle/>
          <a:p>
            <a:r>
              <a:rPr lang="en-US" sz="3600">
                <a:latin typeface="CiscoSansME" pitchFamily="2" charset="0"/>
                <a:cs typeface="CiscoSansME" pitchFamily="2" charset="0"/>
              </a:rPr>
              <a:t>Prerequisites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09DD6ED-78B9-9566-9A0D-E00C3D0084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084569"/>
            <a:ext cx="2447945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E538409F-F4CF-5643-3F09-39EDA1EC58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084568"/>
            <a:ext cx="523240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>
              <a:latin typeface="+mn-lt"/>
            </a:endParaRP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B167DB2C-5020-8B8C-33D4-3F1FB6F1375E}"/>
              </a:ext>
            </a:extLst>
          </p:cNvPr>
          <p:cNvSpPr>
            <a:spLocks/>
          </p:cNvSpPr>
          <p:nvPr/>
        </p:nvSpPr>
        <p:spPr>
          <a:xfrm>
            <a:off x="971550" y="1564312"/>
            <a:ext cx="10441858" cy="431074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33020" defTabSz="530352"/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These prerequisites must be completed before the first day of the HackaTZon event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. This presentation goes over how to do each of these:</a:t>
            </a: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Go to OneAccess and request access to CSOne and Tech Zone.</a:t>
            </a: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Go to CSOne and setup this technology package: </a:t>
            </a:r>
            <a:r>
              <a:rPr lang="en-US" sz="2000" b="1" kern="1200" dirty="0">
                <a:solidFill>
                  <a:schemeClr val="bg1"/>
                </a:solidFill>
                <a:latin typeface="CiscoSansME"/>
                <a:cs typeface="CiscoSansME"/>
              </a:rPr>
              <a:t>Global Doc IC Creation</a:t>
            </a:r>
            <a:r>
              <a:rPr lang="en-US" sz="2000" kern="1200" dirty="0">
                <a:solidFill>
                  <a:schemeClr val="bg1"/>
                </a:solidFill>
                <a:latin typeface="CiscoSansME"/>
                <a:cs typeface="CiscoSansME"/>
              </a:rPr>
              <a:t> </a:t>
            </a: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package.</a:t>
            </a:r>
          </a:p>
          <a:p>
            <a:pPr marL="490220" indent="-457200" defTabSz="530352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In CSOne, 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in the Global Doc IC Creation package, </a:t>
            </a:r>
            <a:r>
              <a:rPr lang="en-US" sz="2000" kern="1200" dirty="0">
                <a:solidFill>
                  <a:schemeClr val="bg1"/>
                </a:solidFill>
                <a:latin typeface="CiscoSansTT"/>
                <a:cs typeface="CiscoSansTT"/>
              </a:rPr>
              <a:t>select and rate these skills: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 </a:t>
            </a:r>
            <a:r>
              <a:rPr lang="en-US" sz="2000" b="1" kern="1200" dirty="0">
                <a:solidFill>
                  <a:srgbClr val="0070C0"/>
                </a:solidFill>
                <a:latin typeface="CiscoSansTT"/>
                <a:cs typeface="CiscoSansTT"/>
              </a:rPr>
              <a:t>CREATION_IC_DOCUMENT</a:t>
            </a:r>
            <a:r>
              <a:rPr lang="en-US" sz="2000" b="1" dirty="0">
                <a:solidFill>
                  <a:srgbClr val="0070C0"/>
                </a:solidFill>
                <a:latin typeface="CiscoSansTT"/>
                <a:cs typeface="CiscoSansTT"/>
              </a:rPr>
              <a:t> </a:t>
            </a:r>
            <a:r>
              <a:rPr lang="en-US" sz="2000" b="1" kern="1200" dirty="0">
                <a:solidFill>
                  <a:srgbClr val="0070C0"/>
                </a:solidFill>
                <a:latin typeface="CiscoSansTT"/>
                <a:cs typeface="CiscoSansTT"/>
              </a:rPr>
              <a:t> </a:t>
            </a:r>
            <a:r>
              <a:rPr lang="en-US" sz="2000" b="1" kern="1200" dirty="0">
                <a:solidFill>
                  <a:schemeClr val="bg1"/>
                </a:solidFill>
                <a:latin typeface="CiscoSansME"/>
                <a:cs typeface="CiscoSansME"/>
              </a:rPr>
              <a:t>&amp;</a:t>
            </a:r>
            <a:r>
              <a:rPr lang="en-US" sz="2000" b="1" dirty="0">
                <a:solidFill>
                  <a:schemeClr val="bg1"/>
                </a:solidFill>
                <a:latin typeface="CiscoSansTT"/>
                <a:cs typeface="CiscoSansTT"/>
              </a:rPr>
              <a:t> </a:t>
            </a:r>
            <a:r>
              <a:rPr lang="en-US" sz="2000" b="1" kern="1200" dirty="0">
                <a:solidFill>
                  <a:schemeClr val="bg1"/>
                </a:solidFill>
                <a:latin typeface="CiscoSansTT"/>
                <a:cs typeface="CiscoSansTT"/>
              </a:rPr>
              <a:t> </a:t>
            </a:r>
            <a:r>
              <a:rPr lang="en-US" sz="2000" b="1" kern="1200" dirty="0">
                <a:solidFill>
                  <a:srgbClr val="0070C0"/>
                </a:solidFill>
                <a:latin typeface="CiscoSansTT"/>
                <a:cs typeface="CiscoSansTT"/>
              </a:rPr>
              <a:t>IC_EVALUATION</a:t>
            </a:r>
          </a:p>
          <a:p>
            <a:pPr lvl="1" indent="-350520" defTabSz="530352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Create a Doc IC SR for each of your articles and move the SR in CSOne.</a:t>
            </a:r>
          </a:p>
          <a:p>
            <a:pPr marL="563245" lvl="1" indent="-264795" defTabSz="530352"/>
            <a:endParaRPr lang="en-US" sz="1044" kern="1200" dirty="0">
              <a:solidFill>
                <a:schemeClr val="bg1"/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6C3B795C-BC37-A1AE-7792-A1587AD6A563}"/>
              </a:ext>
            </a:extLst>
          </p:cNvPr>
          <p:cNvSpPr>
            <a:spLocks/>
          </p:cNvSpPr>
          <p:nvPr/>
        </p:nvSpPr>
        <p:spPr>
          <a:xfrm>
            <a:off x="6107217" y="4621145"/>
            <a:ext cx="308097" cy="145823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348"/>
              </a:spcAft>
            </a:pPr>
            <a:fld id="{294A09A9-5501-47C1-A89A-A340965A2BE2}" type="slidenum">
              <a:rPr lang="en-US" sz="104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30352">
                <a:spcAft>
                  <a:spcPts val="348"/>
                </a:spcAft>
              </a:pPr>
              <a:t>9</a:t>
            </a:fld>
            <a:endParaRPr lang="en-US">
              <a:latin typeface="+mn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2CDA2F0-AD6A-F0A6-BB23-BE94415C4DBD}"/>
              </a:ext>
            </a:extLst>
          </p:cNvPr>
          <p:cNvCxnSpPr>
            <a:cxnSpLocks/>
          </p:cNvCxnSpPr>
          <p:nvPr/>
        </p:nvCxnSpPr>
        <p:spPr>
          <a:xfrm>
            <a:off x="845111" y="982948"/>
            <a:ext cx="11442139" cy="0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CFBBB32-C3C5-34A5-CA1C-F244A3CF7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142" y="405075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55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309DDA-B9A5-B034-484C-D4A3C03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 sz="5400" b="1" err="1">
                <a:latin typeface="Abadi" panose="020B0604020104020204" pitchFamily="34" charset="0"/>
              </a:rPr>
              <a:t>OneAccess</a:t>
            </a:r>
            <a:endParaRPr lang="en-US" sz="5400" b="1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19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79DF7C8-7DB1-FB10-6A57-B6C33FCB9C5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15" name="Footer Placeholder 11">
            <a:extLst>
              <a:ext uri="{FF2B5EF4-FFF2-40B4-BE49-F238E27FC236}">
                <a16:creationId xmlns:a16="http://schemas.microsoft.com/office/drawing/2014/main" id="{BA365816-1968-F36D-2050-7D0E7CCE9D42}"/>
              </a:ext>
            </a:extLst>
          </p:cNvPr>
          <p:cNvSpPr txBox="1">
            <a:spLocks/>
          </p:cNvSpPr>
          <p:nvPr/>
        </p:nvSpPr>
        <p:spPr>
          <a:xfrm>
            <a:off x="1494789" y="6302068"/>
            <a:ext cx="2939559" cy="3635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>
                <a:solidFill>
                  <a:schemeClr val="bg1"/>
                </a:solidFill>
              </a:rPr>
              <a:t>July 2024 HackaTZon Kickoff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4769F16-9726-0CC4-5785-9F7B2ABEFA70}"/>
              </a:ext>
            </a:extLst>
          </p:cNvPr>
          <p:cNvSpPr txBox="1">
            <a:spLocks/>
          </p:cNvSpPr>
          <p:nvPr/>
        </p:nvSpPr>
        <p:spPr>
          <a:xfrm>
            <a:off x="971550" y="462059"/>
            <a:ext cx="7866380" cy="73278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err="1">
                <a:latin typeface="CiscoSansME"/>
                <a:cs typeface="CiscoSansME"/>
              </a:rPr>
              <a:t>OneAccess</a:t>
            </a:r>
            <a:r>
              <a:rPr lang="en-US" sz="3600">
                <a:latin typeface="CiscoSansME"/>
                <a:cs typeface="CiscoSansME"/>
              </a:rPr>
              <a:t> / Tech Zone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388C04A-3202-28A5-AFD1-04358833838D}"/>
              </a:ext>
            </a:extLst>
          </p:cNvPr>
          <p:cNvSpPr/>
          <p:nvPr/>
        </p:nvSpPr>
        <p:spPr>
          <a:xfrm>
            <a:off x="971550" y="1567144"/>
            <a:ext cx="9975117" cy="5414166"/>
          </a:xfrm>
          <a:custGeom>
            <a:avLst/>
            <a:gdLst>
              <a:gd name="connsiteX0" fmla="*/ 0 w 9424784"/>
              <a:gd name="connsiteY0" fmla="*/ 0 h 863848"/>
              <a:gd name="connsiteX1" fmla="*/ 9424784 w 9424784"/>
              <a:gd name="connsiteY1" fmla="*/ 0 h 863848"/>
              <a:gd name="connsiteX2" fmla="*/ 9424784 w 9424784"/>
              <a:gd name="connsiteY2" fmla="*/ 863848 h 863848"/>
              <a:gd name="connsiteX3" fmla="*/ 0 w 9424784"/>
              <a:gd name="connsiteY3" fmla="*/ 863848 h 863848"/>
              <a:gd name="connsiteX4" fmla="*/ 0 w 9424784"/>
              <a:gd name="connsiteY4" fmla="*/ 0 h 86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4784" h="863848">
                <a:moveTo>
                  <a:pt x="0" y="0"/>
                </a:moveTo>
                <a:lnTo>
                  <a:pt x="9424784" y="0"/>
                </a:lnTo>
                <a:lnTo>
                  <a:pt x="9424784" y="863848"/>
                </a:lnTo>
                <a:lnTo>
                  <a:pt x="0" y="8638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24" tIns="91424" rIns="91424" bIns="91424" numCol="1" spcCol="1270" anchor="ctr" anchorCtr="0">
            <a:noAutofit/>
          </a:bodyPr>
          <a:lstStyle/>
          <a:p>
            <a:pPr marL="342900" indent="-342900" defTabSz="889000"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rgbClr val="0070C0"/>
                </a:solidFill>
              </a:rPr>
              <a:t>Cisco's OneAccess Request Tool </a:t>
            </a:r>
            <a:r>
              <a:rPr lang="en-US" sz="2400" kern="1200" dirty="0">
                <a:solidFill>
                  <a:schemeClr val="bg1"/>
                </a:solidFill>
              </a:rPr>
              <a:t>is where you request access to Tech Zone or CSOne or other Cisco sites and tools.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 defTabSz="889000"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You</a:t>
            </a:r>
            <a:r>
              <a:rPr lang="en-US" sz="2400" i="1" kern="1200" dirty="0">
                <a:solidFill>
                  <a:schemeClr val="bg1"/>
                </a:solidFill>
              </a:rPr>
              <a:t> </a:t>
            </a:r>
            <a:r>
              <a:rPr lang="en-US" sz="2400" kern="1200" dirty="0">
                <a:solidFill>
                  <a:schemeClr val="bg1"/>
                </a:solidFill>
              </a:rPr>
              <a:t>must have attempted to visit Tech Zone at least once prior to requesting access before it is granted.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 algn="l" defTabSz="889000"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For more information about access and requesting access and tools, see the article, </a:t>
            </a:r>
            <a:r>
              <a:rPr lang="en-US" sz="2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Managing User Roles via OneAccess</a:t>
            </a:r>
            <a:r>
              <a:rPr lang="en-US" sz="2400" b="1" dirty="0">
                <a:solidFill>
                  <a:srgbClr val="FF0000"/>
                </a:solidFill>
              </a:rPr>
              <a:t>*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lvl="2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rgbClr val="FF0000"/>
                </a:solidFill>
              </a:rPr>
              <a:t>* </a:t>
            </a:r>
            <a:r>
              <a:rPr lang="en-US" dirty="0">
                <a:solidFill>
                  <a:schemeClr val="bg1"/>
                </a:solidFill>
              </a:rPr>
              <a:t>Very helpful article.</a:t>
            </a:r>
            <a:endParaRPr lang="en-US" kern="1200" dirty="0">
              <a:solidFill>
                <a:schemeClr val="bg1"/>
              </a:solidFill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077E1672-0045-786C-7CC7-B0501DB2F9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0268" y="580764"/>
            <a:ext cx="3079496" cy="4393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9BE9C-9915-EB6F-2B2E-47F4ED01E1A6}"/>
              </a:ext>
            </a:extLst>
          </p:cNvPr>
          <p:cNvSpPr txBox="1"/>
          <p:nvPr/>
        </p:nvSpPr>
        <p:spPr>
          <a:xfrm>
            <a:off x="1471613" y="342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3197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8515F6F2-7D7A-F8BD-D274-A575FFAC4214}"/>
              </a:ext>
            </a:extLst>
          </p:cNvPr>
          <p:cNvSpPr txBox="1">
            <a:spLocks/>
          </p:cNvSpPr>
          <p:nvPr/>
        </p:nvSpPr>
        <p:spPr>
          <a:xfrm>
            <a:off x="1494790" y="6332220"/>
            <a:ext cx="2093984" cy="24765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F5F41C9-D4B0-B829-764C-BE9EC92956FD}"/>
              </a:ext>
            </a:extLst>
          </p:cNvPr>
          <p:cNvSpPr txBox="1">
            <a:spLocks/>
          </p:cNvSpPr>
          <p:nvPr/>
        </p:nvSpPr>
        <p:spPr>
          <a:xfrm>
            <a:off x="971550" y="6270575"/>
            <a:ext cx="523240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94A09A9-5501-47C1-A89A-A340965A2BE2}" type="slidenum">
              <a:rPr lang="en-US" sz="1050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05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521CB8-0F98-A51A-A399-7A14A970DE56}"/>
              </a:ext>
            </a:extLst>
          </p:cNvPr>
          <p:cNvGrpSpPr/>
          <p:nvPr/>
        </p:nvGrpSpPr>
        <p:grpSpPr>
          <a:xfrm>
            <a:off x="967150" y="1145106"/>
            <a:ext cx="9281750" cy="5539995"/>
            <a:chOff x="918800" y="1188231"/>
            <a:chExt cx="9663310" cy="58583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2EF854-F6B1-DF5E-A0B0-87F7DA1734C4}"/>
                </a:ext>
              </a:extLst>
            </p:cNvPr>
            <p:cNvSpPr txBox="1"/>
            <p:nvPr/>
          </p:nvSpPr>
          <p:spPr>
            <a:xfrm>
              <a:off x="918800" y="1188231"/>
              <a:ext cx="7446269" cy="4524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CiscoSansTT" panose="020B0503020201020303" pitchFamily="34" charset="0"/>
                  <a:cs typeface="CiscoSansTT" panose="020B0503020201020303" pitchFamily="34" charset="0"/>
                </a:rPr>
                <a:t>To request access to Cisco tools, roles, and sites such as CSOne:</a:t>
              </a: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pPr marL="342900" indent="-342900">
                <a:buAutoNum type="arabicPeriod"/>
              </a:pPr>
              <a:r>
                <a:rPr lang="en-US" sz="1800" dirty="0">
                  <a:solidFill>
                    <a:schemeClr val="bg1"/>
                  </a:solidFill>
                  <a:effectLst/>
                  <a:latin typeface="CiscoSansTT" panose="020B0503020201020303" pitchFamily="34" charset="0"/>
                  <a:ea typeface="Calibri" panose="020F0502020204030204" pitchFamily="34" charset="0"/>
                  <a:cs typeface="CiscoSansTT" panose="020B0503020201020303" pitchFamily="34" charset="0"/>
                </a:rPr>
                <a:t>Click the link: </a:t>
              </a:r>
              <a:r>
                <a:rPr lang="en-US" sz="1800" b="1" u="sng" dirty="0">
                  <a:solidFill>
                    <a:srgbClr val="0070C0"/>
                  </a:solidFill>
                  <a:effectLst/>
                  <a:latin typeface="CiscoSansME" pitchFamily="2" charset="0"/>
                  <a:ea typeface="Calibri" panose="020F0502020204030204" pitchFamily="34" charset="0"/>
                  <a:cs typeface="CiscoSansME" pitchFamily="2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https://oneaccess.cisco.com/home.jsf</a:t>
              </a:r>
              <a:r>
                <a:rPr lang="en-US" sz="1800" b="1" dirty="0">
                  <a:solidFill>
                    <a:srgbClr val="0070C0"/>
                  </a:solidFill>
                  <a:effectLst/>
                  <a:latin typeface="CiscoSansME" pitchFamily="2" charset="0"/>
                  <a:ea typeface="Calibri" panose="020F0502020204030204" pitchFamily="34" charset="0"/>
                  <a:cs typeface="CiscoSansME" pitchFamily="2" charset="0"/>
                </a:rPr>
                <a:t> </a:t>
              </a:r>
              <a:r>
                <a:rPr lang="en-US" sz="1800" dirty="0">
                  <a:solidFill>
                    <a:schemeClr val="bg1"/>
                  </a:solidFill>
                  <a:effectLst/>
                  <a:latin typeface="CiscoSansTT" panose="020B0503020201020303" pitchFamily="34" charset="0"/>
                  <a:ea typeface="Calibri" panose="020F0502020204030204" pitchFamily="34" charset="0"/>
                  <a:cs typeface="CiscoSansTT" panose="020B0503020201020303" pitchFamily="34" charset="0"/>
                </a:rPr>
                <a:t>to display</a:t>
              </a:r>
            </a:p>
            <a:p>
              <a:r>
                <a:rPr lang="en-US" sz="1800" dirty="0">
                  <a:solidFill>
                    <a:schemeClr val="bg1"/>
                  </a:solidFill>
                  <a:effectLst/>
                  <a:latin typeface="CiscoSansTT" panose="020B0503020201020303" pitchFamily="34" charset="0"/>
                  <a:ea typeface="Calibri" panose="020F0502020204030204" pitchFamily="34" charset="0"/>
                  <a:cs typeface="CiscoSansTT" panose="020B0503020201020303" pitchFamily="34" charset="0"/>
                </a:rPr>
                <a:t> the OneAccess home page.</a:t>
              </a: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7" name="Picture 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137C1208-B037-11EF-F85E-F8D3B70BF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550" y="2523716"/>
              <a:ext cx="9610560" cy="452291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3D00E94-04E2-8ED3-CE86-50CB0EAC7F9D}"/>
                </a:ext>
              </a:extLst>
            </p:cNvPr>
            <p:cNvSpPr/>
            <p:nvPr/>
          </p:nvSpPr>
          <p:spPr>
            <a:xfrm>
              <a:off x="7244777" y="2340836"/>
              <a:ext cx="362365" cy="36576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CA99FB-61D6-0B44-ADEF-98BBDB3AC866}"/>
              </a:ext>
            </a:extLst>
          </p:cNvPr>
          <p:cNvCxnSpPr>
            <a:cxnSpLocks/>
          </p:cNvCxnSpPr>
          <p:nvPr/>
        </p:nvCxnSpPr>
        <p:spPr>
          <a:xfrm>
            <a:off x="496894" y="3002404"/>
            <a:ext cx="583959" cy="74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A2B00EC-A9BD-DC14-ABD6-F11E545210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654" y="2857104"/>
            <a:ext cx="407220" cy="30541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BBD7794-36DB-D5DD-8E2D-6ECD47FDB43A}"/>
              </a:ext>
            </a:extLst>
          </p:cNvPr>
          <p:cNvSpPr txBox="1">
            <a:spLocks/>
          </p:cNvSpPr>
          <p:nvPr/>
        </p:nvSpPr>
        <p:spPr>
          <a:xfrm>
            <a:off x="971550" y="442717"/>
            <a:ext cx="6934200" cy="6108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0" dirty="0">
                <a:latin typeface="CiscoSansTT" panose="020B0503020201020303" pitchFamily="34" charset="0"/>
                <a:cs typeface="CiscoSansTT" panose="020B0503020201020303" pitchFamily="34" charset="0"/>
              </a:rPr>
              <a:t>OneAccess Requests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8BC8ED-7B66-3CA3-A5F3-5FD14E4249C6}"/>
              </a:ext>
            </a:extLst>
          </p:cNvPr>
          <p:cNvSpPr txBox="1"/>
          <p:nvPr/>
        </p:nvSpPr>
        <p:spPr>
          <a:xfrm>
            <a:off x="143614" y="234536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Menu</a:t>
            </a:r>
          </a:p>
        </p:txBody>
      </p:sp>
    </p:spTree>
    <p:extLst>
      <p:ext uri="{BB962C8B-B14F-4D97-AF65-F5344CB8AC3E}">
        <p14:creationId xmlns:p14="http://schemas.microsoft.com/office/powerpoint/2010/main" val="655268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8515F6F2-7D7A-F8BD-D274-A575FFAC4214}"/>
              </a:ext>
            </a:extLst>
          </p:cNvPr>
          <p:cNvSpPr txBox="1">
            <a:spLocks/>
          </p:cNvSpPr>
          <p:nvPr/>
        </p:nvSpPr>
        <p:spPr>
          <a:xfrm>
            <a:off x="1414962" y="6290627"/>
            <a:ext cx="2093984" cy="24765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F5F41C9-D4B0-B829-764C-BE9EC92956FD}"/>
              </a:ext>
            </a:extLst>
          </p:cNvPr>
          <p:cNvSpPr txBox="1">
            <a:spLocks/>
          </p:cNvSpPr>
          <p:nvPr/>
        </p:nvSpPr>
        <p:spPr>
          <a:xfrm>
            <a:off x="900430" y="6259194"/>
            <a:ext cx="523240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94A09A9-5501-47C1-A89A-A340965A2BE2}" type="slidenum">
              <a:rPr lang="en-US" sz="1050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10C938-2B21-F648-1179-8A0FB7D14D05}"/>
              </a:ext>
            </a:extLst>
          </p:cNvPr>
          <p:cNvSpPr txBox="1"/>
          <p:nvPr/>
        </p:nvSpPr>
        <p:spPr>
          <a:xfrm>
            <a:off x="1512661" y="5479830"/>
            <a:ext cx="90492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2. Click the Quick Access icon in the upper left corner of the screen</a:t>
            </a:r>
          </a:p>
          <a:p>
            <a:r>
              <a: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  to display the left-side menu.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BFAC2EC8-6621-BB76-1EA6-AC84C8FD4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511" y="1134224"/>
            <a:ext cx="8874304" cy="426337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106BED02-2DA6-7B9E-F43A-2330A2FD9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95" y="1613643"/>
            <a:ext cx="1546994" cy="261388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6314DC4-D6A0-921E-4055-4D0E4C4DAF52}"/>
              </a:ext>
            </a:extLst>
          </p:cNvPr>
          <p:cNvSpPr/>
          <p:nvPr/>
        </p:nvSpPr>
        <p:spPr>
          <a:xfrm>
            <a:off x="2461954" y="1239272"/>
            <a:ext cx="390557" cy="36576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81DE16-D800-92D7-33C9-FF723B5CDAC8}"/>
              </a:ext>
            </a:extLst>
          </p:cNvPr>
          <p:cNvCxnSpPr>
            <a:cxnSpLocks/>
          </p:cNvCxnSpPr>
          <p:nvPr/>
        </p:nvCxnSpPr>
        <p:spPr>
          <a:xfrm>
            <a:off x="775393" y="1730375"/>
            <a:ext cx="6412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3428BF6-FF48-8E4A-3E3E-4313FB1FA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887" y="1587827"/>
            <a:ext cx="407220" cy="30541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09D5993-5239-A5A5-8AF4-2E755E3693CC}"/>
              </a:ext>
            </a:extLst>
          </p:cNvPr>
          <p:cNvSpPr txBox="1">
            <a:spLocks/>
          </p:cNvSpPr>
          <p:nvPr/>
        </p:nvSpPr>
        <p:spPr>
          <a:xfrm>
            <a:off x="900430" y="417760"/>
            <a:ext cx="6934200" cy="6108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0" dirty="0">
                <a:latin typeface="CiscoSansTT" panose="020B0503020201020303" pitchFamily="34" charset="0"/>
                <a:cs typeface="CiscoSansTT" panose="020B0503020201020303" pitchFamily="34" charset="0"/>
              </a:rPr>
              <a:t>OneAccess Requests</a:t>
            </a:r>
          </a:p>
        </p:txBody>
      </p:sp>
    </p:spTree>
    <p:extLst>
      <p:ext uri="{BB962C8B-B14F-4D97-AF65-F5344CB8AC3E}">
        <p14:creationId xmlns:p14="http://schemas.microsoft.com/office/powerpoint/2010/main" val="3308161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79ED720-11B2-DA2F-BBD5-198078F38AE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2EF854-F6B1-DF5E-A0B0-87F7DA1734C4}"/>
              </a:ext>
            </a:extLst>
          </p:cNvPr>
          <p:cNvSpPr txBox="1"/>
          <p:nvPr/>
        </p:nvSpPr>
        <p:spPr>
          <a:xfrm>
            <a:off x="894198" y="1526342"/>
            <a:ext cx="97256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From the </a:t>
            </a:r>
            <a:r>
              <a:rPr lang="en-US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 Access</a:t>
            </a: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menu, select </a:t>
            </a:r>
            <a:r>
              <a:rPr lang="en-US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 Access.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4. The </a:t>
            </a:r>
            <a:r>
              <a:rPr lang="en-US" b="1" dirty="0">
                <a:solidFill>
                  <a:schemeClr val="bg1"/>
                </a:solidFill>
              </a:rPr>
              <a:t>Manage User Access </a:t>
            </a:r>
            <a:r>
              <a:rPr lang="en-US" dirty="0">
                <a:solidFill>
                  <a:schemeClr val="bg1"/>
                </a:solidFill>
              </a:rPr>
              <a:t>screen displays.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Footer Placeholder 12">
            <a:extLst>
              <a:ext uri="{FF2B5EF4-FFF2-40B4-BE49-F238E27FC236}">
                <a16:creationId xmlns:a16="http://schemas.microsoft.com/office/drawing/2014/main" id="{EE59B8CC-3AC1-DE6A-2764-E76B8478BBD4}"/>
              </a:ext>
            </a:extLst>
          </p:cNvPr>
          <p:cNvSpPr txBox="1">
            <a:spLocks/>
          </p:cNvSpPr>
          <p:nvPr/>
        </p:nvSpPr>
        <p:spPr>
          <a:xfrm>
            <a:off x="1494790" y="6318639"/>
            <a:ext cx="2093984" cy="24765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D013E4-8FB2-987C-A2E7-105CCC0CB3F9}"/>
              </a:ext>
            </a:extLst>
          </p:cNvPr>
          <p:cNvGrpSpPr/>
          <p:nvPr/>
        </p:nvGrpSpPr>
        <p:grpSpPr>
          <a:xfrm>
            <a:off x="1110088" y="2393101"/>
            <a:ext cx="2132364" cy="2368237"/>
            <a:chOff x="8145207" y="726230"/>
            <a:chExt cx="2132364" cy="2368237"/>
          </a:xfrm>
        </p:grpSpPr>
        <p:pic>
          <p:nvPicPr>
            <p:cNvPr id="5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66B333F-C797-E9AE-755C-469521540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3371" y="777786"/>
              <a:ext cx="1844200" cy="23166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6314DC4-D6A0-921E-4055-4D0E4C4DAF52}"/>
                </a:ext>
              </a:extLst>
            </p:cNvPr>
            <p:cNvSpPr/>
            <p:nvPr/>
          </p:nvSpPr>
          <p:spPr>
            <a:xfrm>
              <a:off x="8145207" y="726230"/>
              <a:ext cx="384702" cy="36576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/>
                <a:t>3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685F436-782C-0CB2-7D21-BC3CC446A97D}"/>
              </a:ext>
            </a:extLst>
          </p:cNvPr>
          <p:cNvGrpSpPr/>
          <p:nvPr/>
        </p:nvGrpSpPr>
        <p:grpSpPr>
          <a:xfrm>
            <a:off x="3174138" y="3284740"/>
            <a:ext cx="6943152" cy="2394913"/>
            <a:chOff x="971550" y="2433135"/>
            <a:chExt cx="6608976" cy="2229457"/>
          </a:xfrm>
        </p:grpSpPr>
        <p:pic>
          <p:nvPicPr>
            <p:cNvPr id="3" name="Picture 2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150248EF-2C12-498C-2506-CF9418FF5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1550" y="2499847"/>
              <a:ext cx="6608976" cy="216274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6314DC4-D6A0-921E-4055-4D0E4C4DAF52}"/>
                </a:ext>
              </a:extLst>
            </p:cNvPr>
            <p:cNvSpPr/>
            <p:nvPr/>
          </p:nvSpPr>
          <p:spPr>
            <a:xfrm>
              <a:off x="6876477" y="2433135"/>
              <a:ext cx="375997" cy="36576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4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9D86BAB4-B66F-EB28-F84F-952AFA9CA72E}"/>
              </a:ext>
            </a:extLst>
          </p:cNvPr>
          <p:cNvSpPr txBox="1">
            <a:spLocks/>
          </p:cNvSpPr>
          <p:nvPr/>
        </p:nvSpPr>
        <p:spPr>
          <a:xfrm>
            <a:off x="971550" y="658174"/>
            <a:ext cx="6934200" cy="6108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0" dirty="0">
                <a:latin typeface="CiscoSansTT" panose="020B0503020201020303" pitchFamily="34" charset="0"/>
                <a:cs typeface="CiscoSansTT" panose="020B0503020201020303" pitchFamily="34" charset="0"/>
              </a:rPr>
              <a:t>OneAccess Requests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85EDB23-601F-18D3-E4CF-04E0A7415C5B}"/>
              </a:ext>
            </a:extLst>
          </p:cNvPr>
          <p:cNvSpPr/>
          <p:nvPr/>
        </p:nvSpPr>
        <p:spPr>
          <a:xfrm>
            <a:off x="5439064" y="4683958"/>
            <a:ext cx="409286" cy="36576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5</a:t>
            </a:r>
          </a:p>
        </p:txBody>
      </p:sp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633EC8D2-06C6-9D67-14D2-14B25BB82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268" y="580764"/>
            <a:ext cx="3079496" cy="4393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0A113C-BBD5-9A2B-DEB8-630AF057AEE3}"/>
              </a:ext>
            </a:extLst>
          </p:cNvPr>
          <p:cNvSpPr txBox="1"/>
          <p:nvPr/>
        </p:nvSpPr>
        <p:spPr>
          <a:xfrm>
            <a:off x="928550" y="5729774"/>
            <a:ext cx="858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Enter your employee username (id) in the center text box and click the search icon.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AA1F84-9AEC-74A0-B3F3-81803BF5C5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849" y="5865943"/>
            <a:ext cx="365792" cy="34293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02269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79ED720-11B2-DA2F-BBD5-198078F38AE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2EF854-F6B1-DF5E-A0B0-87F7DA1734C4}"/>
              </a:ext>
            </a:extLst>
          </p:cNvPr>
          <p:cNvSpPr txBox="1"/>
          <p:nvPr/>
        </p:nvSpPr>
        <p:spPr>
          <a:xfrm>
            <a:off x="894198" y="1526342"/>
            <a:ext cx="97256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the search results display, click the check box         next to your name.</a:t>
            </a:r>
          </a:p>
          <a:p>
            <a:r>
              <a:rPr lang="en-US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Near the bottom of the window, click </a:t>
            </a: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en-US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D1EBAF-E35B-3DD5-B6D1-4AB9861CF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1806805"/>
            <a:ext cx="313509" cy="2743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Footer Placeholder 12">
            <a:extLst>
              <a:ext uri="{FF2B5EF4-FFF2-40B4-BE49-F238E27FC236}">
                <a16:creationId xmlns:a16="http://schemas.microsoft.com/office/drawing/2014/main" id="{EE59B8CC-3AC1-DE6A-2764-E76B8478BBD4}"/>
              </a:ext>
            </a:extLst>
          </p:cNvPr>
          <p:cNvSpPr txBox="1">
            <a:spLocks/>
          </p:cNvSpPr>
          <p:nvPr/>
        </p:nvSpPr>
        <p:spPr>
          <a:xfrm>
            <a:off x="1494790" y="6318639"/>
            <a:ext cx="2093984" cy="24765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392AC49-F78D-7663-5DF4-00BBF676D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49" y="2215116"/>
            <a:ext cx="701101" cy="21337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0F60E229-A5F7-5272-CDD4-DEDEC53E6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443" y="2827231"/>
            <a:ext cx="7422375" cy="323653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6314DC4-D6A0-921E-4055-4D0E4C4DAF52}"/>
              </a:ext>
            </a:extLst>
          </p:cNvPr>
          <p:cNvSpPr/>
          <p:nvPr/>
        </p:nvSpPr>
        <p:spPr>
          <a:xfrm>
            <a:off x="8849014" y="5661139"/>
            <a:ext cx="371186" cy="36576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7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B7D08F2-D93C-7923-65F7-EF559C760003}"/>
              </a:ext>
            </a:extLst>
          </p:cNvPr>
          <p:cNvSpPr txBox="1">
            <a:spLocks/>
          </p:cNvSpPr>
          <p:nvPr/>
        </p:nvSpPr>
        <p:spPr>
          <a:xfrm>
            <a:off x="971550" y="658174"/>
            <a:ext cx="6934200" cy="6108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0" dirty="0">
                <a:latin typeface="CiscoSansTT" panose="020B0503020201020303" pitchFamily="34" charset="0"/>
                <a:cs typeface="CiscoSansTT" panose="020B0503020201020303" pitchFamily="34" charset="0"/>
              </a:rPr>
              <a:t>OneAccess Requests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27E2E8-5680-AE60-4570-53572CE3E3DD}"/>
              </a:ext>
            </a:extLst>
          </p:cNvPr>
          <p:cNvSpPr/>
          <p:nvPr/>
        </p:nvSpPr>
        <p:spPr>
          <a:xfrm>
            <a:off x="2270512" y="3352658"/>
            <a:ext cx="371861" cy="36576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43476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CF5FA1AA-6019-1CED-601E-969C4066D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70" y="2047046"/>
            <a:ext cx="9725661" cy="3433734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07C97397-7E57-7EF0-66AF-F0ACD899D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725267"/>
            <a:ext cx="4941477" cy="610863"/>
          </a:xfrm>
        </p:spPr>
        <p:txBody>
          <a:bodyPr>
            <a:normAutofit fontScale="90000"/>
          </a:bodyPr>
          <a:lstStyle/>
          <a:p>
            <a:r>
              <a:rPr lang="en-US" err="1"/>
              <a:t>OneAccess</a:t>
            </a:r>
            <a:r>
              <a:rPr lang="en-US"/>
              <a:t> Requests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239F59D-ACD2-EBF4-4A99-B5151158172D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494790" y="6332220"/>
            <a:ext cx="2093984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79ED720-11B2-DA2F-BBD5-198078F38AE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2EF854-F6B1-DF5E-A0B0-87F7DA1734C4}"/>
              </a:ext>
            </a:extLst>
          </p:cNvPr>
          <p:cNvSpPr txBox="1"/>
          <p:nvPr/>
        </p:nvSpPr>
        <p:spPr>
          <a:xfrm>
            <a:off x="971550" y="1336130"/>
            <a:ext cx="97256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When the next screen displays, </a:t>
            </a:r>
            <a:r>
              <a:rPr lang="en-US" dirty="0">
                <a:solidFill>
                  <a:schemeClr val="bg1"/>
                </a:solidFill>
              </a:rPr>
              <a:t>click in the text box, enter Tech Zone</a:t>
            </a:r>
          </a:p>
          <a:p>
            <a:r>
              <a:rPr lang="en-US" dirty="0">
                <a:solidFill>
                  <a:schemeClr val="bg1"/>
                </a:solidFill>
              </a:rPr>
              <a:t>and click the search icon.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828CA508-D153-48B0-AED1-351B96DCB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2519" y="6112522"/>
            <a:ext cx="3079496" cy="439396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6314DC4-D6A0-921E-4055-4D0E4C4DAF52}"/>
              </a:ext>
            </a:extLst>
          </p:cNvPr>
          <p:cNvSpPr/>
          <p:nvPr/>
        </p:nvSpPr>
        <p:spPr>
          <a:xfrm>
            <a:off x="9915067" y="1933037"/>
            <a:ext cx="362408" cy="36576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8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3F537B8-EC22-D25E-F88E-3D6ACCFE5CC8}"/>
              </a:ext>
            </a:extLst>
          </p:cNvPr>
          <p:cNvCxnSpPr>
            <a:cxnSpLocks/>
          </p:cNvCxnSpPr>
          <p:nvPr/>
        </p:nvCxnSpPr>
        <p:spPr>
          <a:xfrm flipH="1">
            <a:off x="4133850" y="1609725"/>
            <a:ext cx="1457325" cy="18192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B35146D-559F-4839-40EB-47A81DD40139}"/>
              </a:ext>
            </a:extLst>
          </p:cNvPr>
          <p:cNvCxnSpPr>
            <a:cxnSpLocks/>
          </p:cNvCxnSpPr>
          <p:nvPr/>
        </p:nvCxnSpPr>
        <p:spPr>
          <a:xfrm>
            <a:off x="7572375" y="3441971"/>
            <a:ext cx="623746" cy="1680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05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07C97397-7E57-7EF0-66AF-F0ACD899D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823" y="291664"/>
            <a:ext cx="4941477" cy="610863"/>
          </a:xfrm>
        </p:spPr>
        <p:txBody>
          <a:bodyPr>
            <a:normAutofit fontScale="90000"/>
          </a:bodyPr>
          <a:lstStyle/>
          <a:p>
            <a:r>
              <a:rPr lang="en-US" sz="4000" b="0" dirty="0">
                <a:latin typeface="CiscoSansTT" panose="020B0503020201020303" pitchFamily="34" charset="0"/>
                <a:cs typeface="CiscoSansTT" panose="020B0503020201020303" pitchFamily="34" charset="0"/>
              </a:rPr>
              <a:t>OneAccess Requests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239F59D-ACD2-EBF4-4A99-B515115817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79ED720-11B2-DA2F-BBD5-198078F38A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AB950483-24A2-1115-B766-D067B217F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544" y="6140475"/>
            <a:ext cx="3079496" cy="43939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5F119C4-069C-17F9-79F2-8FB46EEFEE25}"/>
              </a:ext>
            </a:extLst>
          </p:cNvPr>
          <p:cNvGrpSpPr/>
          <p:nvPr/>
        </p:nvGrpSpPr>
        <p:grpSpPr>
          <a:xfrm>
            <a:off x="887823" y="981076"/>
            <a:ext cx="9075327" cy="6573390"/>
            <a:chOff x="971550" y="1267303"/>
            <a:chExt cx="9725660" cy="809411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2EF854-F6B1-DF5E-A0B0-87F7DA1734C4}"/>
                </a:ext>
              </a:extLst>
            </p:cNvPr>
            <p:cNvSpPr txBox="1"/>
            <p:nvPr/>
          </p:nvSpPr>
          <p:spPr>
            <a:xfrm>
              <a:off x="971550" y="1267303"/>
              <a:ext cx="9725660" cy="8094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8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9</a:t>
              </a:r>
              <a:r>
                <a:rPr lang="en-US" sz="1800" dirty="0">
                  <a:solidFill>
                    <a:schemeClr val="bg1"/>
                  </a:solidFill>
                  <a:effectLst/>
                  <a:latin typeface="CiscoSansTT" panose="020B0503020201020303" pitchFamily="34" charset="0"/>
                  <a:ea typeface="Calibri" panose="020F0502020204030204" pitchFamily="34" charset="0"/>
                  <a:cs typeface="CiscoSansTT" panose="020B0503020201020303" pitchFamily="34" charset="0"/>
                </a:rPr>
                <a:t>. When the search results display, click the check box next to </a:t>
              </a:r>
              <a:r>
                <a:rPr lang="en-US" sz="1800" b="1" dirty="0">
                  <a:solidFill>
                    <a:schemeClr val="bg1"/>
                  </a:solidFill>
                  <a:effectLst/>
                  <a:latin typeface="CiscoSansTT" panose="020B0503020201020303" pitchFamily="34" charset="0"/>
                  <a:ea typeface="Calibri" panose="020F0502020204030204" pitchFamily="34" charset="0"/>
                  <a:cs typeface="CiscoSansTT" panose="020B0503020201020303" pitchFamily="34" charset="0"/>
                </a:rPr>
                <a:t>Tech Zone Access</a:t>
              </a:r>
              <a:r>
                <a:rPr lang="en-US" sz="1800" dirty="0">
                  <a:solidFill>
                    <a:schemeClr val="bg1"/>
                  </a:solidFill>
                  <a:effectLst/>
                  <a:latin typeface="CiscoSansTT" panose="020B0503020201020303" pitchFamily="34" charset="0"/>
                  <a:ea typeface="Calibri" panose="020F0502020204030204" pitchFamily="34" charset="0"/>
                  <a:cs typeface="CiscoSansTT" panose="020B0503020201020303" pitchFamily="34" charset="0"/>
                </a:rPr>
                <a:t> and click </a:t>
              </a:r>
              <a:r>
                <a:rPr lang="en-US" sz="1800" b="1" dirty="0">
                  <a:solidFill>
                    <a:schemeClr val="bg1"/>
                  </a:solidFill>
                  <a:effectLst/>
                  <a:latin typeface="CiscoSansME" pitchFamily="2" charset="0"/>
                  <a:ea typeface="Calibri" panose="020F0502020204030204" pitchFamily="34" charset="0"/>
                  <a:cs typeface="CiscoSansME" pitchFamily="2" charset="0"/>
                </a:rPr>
                <a:t>Submit</a:t>
              </a:r>
              <a:r>
                <a:rPr lang="en-US" sz="1800" dirty="0">
                  <a:solidFill>
                    <a:schemeClr val="bg1"/>
                  </a:solidFill>
                  <a:effectLst/>
                  <a:latin typeface="CiscoSansME" pitchFamily="2" charset="0"/>
                  <a:ea typeface="Calibri" panose="020F0502020204030204" pitchFamily="34" charset="0"/>
                  <a:cs typeface="CiscoSansME" pitchFamily="2" charset="0"/>
                </a:rPr>
                <a:t>.</a:t>
              </a:r>
            </a:p>
            <a:p>
              <a:pPr>
                <a:spcAft>
                  <a:spcPts val="1200"/>
                </a:spcAft>
              </a:pPr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r>
                <a:rPr lang="en-US" dirty="0">
                  <a:solidFill>
                    <a:schemeClr val="bg1"/>
                  </a:solidFill>
                  <a:latin typeface="CiscoSansTT" panose="020B0503020201020303" pitchFamily="34" charset="0"/>
                  <a:cs typeface="CiscoSansTT" panose="020B0503020201020303" pitchFamily="34" charset="0"/>
                </a:rPr>
                <a:t>10. The request is submitted to your manager for approval.</a:t>
              </a:r>
            </a:p>
            <a:p>
              <a:endPara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  <a:p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F8A3FBF-F571-3EC1-FA53-E995EC52BC48}"/>
                </a:ext>
              </a:extLst>
            </p:cNvPr>
            <p:cNvGrpSpPr/>
            <p:nvPr/>
          </p:nvGrpSpPr>
          <p:grpSpPr>
            <a:xfrm>
              <a:off x="1964148" y="2103464"/>
              <a:ext cx="7972687" cy="3702793"/>
              <a:chOff x="1615550" y="2058181"/>
              <a:chExt cx="8027068" cy="3757521"/>
            </a:xfrm>
          </p:grpSpPr>
          <p:pic>
            <p:nvPicPr>
              <p:cNvPr id="2" name="Picture 1" descr="Graphical user interface, application, Teams&#10;&#10;Description automatically generated">
                <a:extLst>
                  <a:ext uri="{FF2B5EF4-FFF2-40B4-BE49-F238E27FC236}">
                    <a16:creationId xmlns:a16="http://schemas.microsoft.com/office/drawing/2014/main" id="{D7AD99D2-67D0-3F8E-19B4-4918556E4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15550" y="2058181"/>
                <a:ext cx="8027068" cy="3757521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6C54945-D78B-0665-25FD-93E977F814A0}"/>
                  </a:ext>
                </a:extLst>
              </p:cNvPr>
              <p:cNvSpPr/>
              <p:nvPr/>
            </p:nvSpPr>
            <p:spPr>
              <a:xfrm>
                <a:off x="5985133" y="5473577"/>
                <a:ext cx="619125" cy="23201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6314DC4-D6A0-921E-4055-4D0E4C4DAF52}"/>
                </a:ext>
              </a:extLst>
            </p:cNvPr>
            <p:cNvSpPr/>
            <p:nvPr/>
          </p:nvSpPr>
          <p:spPr>
            <a:xfrm>
              <a:off x="7653469" y="1795515"/>
              <a:ext cx="352425" cy="36576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/>
                <a:t>9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E472712-0B64-EB7E-6BAC-AF159E700DE3}"/>
              </a:ext>
            </a:extLst>
          </p:cNvPr>
          <p:cNvSpPr/>
          <p:nvPr/>
        </p:nvSpPr>
        <p:spPr>
          <a:xfrm>
            <a:off x="2047874" y="3302794"/>
            <a:ext cx="219076" cy="271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64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309DDA-B9A5-B034-484C-D4A3C03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 sz="5400" b="1">
                <a:latin typeface="Abadi" panose="020B0604020104020204" pitchFamily="34" charset="0"/>
              </a:rPr>
              <a:t>CSOne &amp; Skills Rating</a:t>
            </a:r>
          </a:p>
        </p:txBody>
      </p:sp>
    </p:spTree>
    <p:extLst>
      <p:ext uri="{BB962C8B-B14F-4D97-AF65-F5344CB8AC3E}">
        <p14:creationId xmlns:p14="http://schemas.microsoft.com/office/powerpoint/2010/main" val="3318278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9D8304-BAB3-F7A9-0264-B96ED8209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674" y="823974"/>
            <a:ext cx="7639203" cy="694098"/>
          </a:xfrm>
        </p:spPr>
        <p:txBody>
          <a:bodyPr>
            <a:normAutofit/>
          </a:bodyPr>
          <a:lstStyle/>
          <a:p>
            <a:r>
              <a:rPr lang="en-US" b="0">
                <a:latin typeface="CiscoSansME" pitchFamily="2" charset="0"/>
                <a:cs typeface="CiscoSansME" pitchFamily="2" charset="0"/>
              </a:rPr>
              <a:t>CSOne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8F51B-9670-40AE-2D96-9703FF7FB2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3674" y="1548273"/>
            <a:ext cx="10747888" cy="4907772"/>
          </a:xfrm>
        </p:spPr>
        <p:txBody>
          <a:bodyPr vert="horz" lIns="0" tIns="0" rIns="0" bIns="0" rtlCol="0" anchor="t">
            <a:noAutofit/>
          </a:bodyPr>
          <a:lstStyle/>
          <a:p>
            <a:pPr marL="57150" indent="0">
              <a:buNone/>
            </a:pPr>
            <a:r>
              <a:rPr lang="en-US" sz="2800" dirty="0">
                <a:latin typeface="CiscoSansTT"/>
                <a:cs typeface="CiscoSansTT"/>
              </a:rPr>
              <a:t>Ensure you have access to the </a:t>
            </a:r>
            <a:r>
              <a:rPr lang="en-US" sz="2800" b="1" dirty="0">
                <a:solidFill>
                  <a:srgbClr val="0070C0"/>
                </a:solidFill>
                <a:latin typeface="CiscoSansME"/>
                <a:cs typeface="CiscoSansME"/>
              </a:rPr>
              <a:t>Global DOC IC</a:t>
            </a:r>
            <a:r>
              <a:rPr lang="en-US" sz="2800" dirty="0">
                <a:solidFill>
                  <a:srgbClr val="0070C0"/>
                </a:solidFill>
                <a:latin typeface="CiscoSansME"/>
                <a:cs typeface="CiscoSansME"/>
              </a:rPr>
              <a:t> </a:t>
            </a:r>
            <a:r>
              <a:rPr lang="en-US" sz="2800" dirty="0">
                <a:latin typeface="CiscoSansTT"/>
                <a:cs typeface="CiscoSansTT"/>
              </a:rPr>
              <a:t>package in CSOne so you can select the package and rate these skills:</a:t>
            </a:r>
          </a:p>
          <a:p>
            <a:pPr marL="57150" indent="0">
              <a:buNone/>
            </a:pPr>
            <a:endParaRPr lang="en-US" sz="800" dirty="0">
              <a:latin typeface="CiscoSansTT"/>
              <a:cs typeface="CiscoSansTT"/>
            </a:endParaRPr>
          </a:p>
          <a:p>
            <a:pPr lvl="1"/>
            <a:r>
              <a:rPr lang="en-US" sz="2000" b="1" dirty="0">
                <a:latin typeface="CiscoSansME"/>
                <a:cs typeface="CiscoSansME"/>
              </a:rPr>
              <a:t>IC_CREATION_DOCUMENT</a:t>
            </a:r>
          </a:p>
          <a:p>
            <a:pPr lvl="1"/>
            <a:r>
              <a:rPr lang="en-US" sz="2000" b="1" dirty="0">
                <a:latin typeface="CiscoSansME"/>
                <a:cs typeface="CiscoSansME"/>
              </a:rPr>
              <a:t>IC_EVALUATION</a:t>
            </a:r>
          </a:p>
          <a:p>
            <a:pPr marL="457200" lvl="1" indent="0">
              <a:buNone/>
            </a:pPr>
            <a:endParaRPr lang="en-US" sz="2000" b="1" dirty="0">
              <a:latin typeface="CiscoSansME"/>
              <a:cs typeface="CiscoSansME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CiscoSansTT"/>
                <a:cs typeface="CiscoSansTT"/>
              </a:rPr>
              <a:t>If you do not have access to CSOne, you need to request it from OneAccess.</a:t>
            </a:r>
          </a:p>
          <a:p>
            <a:pPr marL="63500" indent="0">
              <a:buNone/>
            </a:pPr>
            <a:endParaRPr lang="en-US" sz="2800" dirty="0">
              <a:latin typeface="CiscoSansTT"/>
              <a:cs typeface="CiscoSansTT"/>
            </a:endParaRPr>
          </a:p>
          <a:p>
            <a:pPr marL="63500" indent="0">
              <a:buNone/>
            </a:pPr>
            <a:r>
              <a:rPr lang="en-US" sz="2800" dirty="0">
                <a:latin typeface="CiscoSansTT"/>
                <a:cs typeface="CiscoSansTT"/>
              </a:rPr>
              <a:t>To select the </a:t>
            </a:r>
            <a:r>
              <a:rPr lang="en-US" sz="2800" b="1" dirty="0">
                <a:solidFill>
                  <a:srgbClr val="0070C0"/>
                </a:solidFill>
                <a:latin typeface="CiscoSansME"/>
                <a:cs typeface="CiscoSansME"/>
              </a:rPr>
              <a:t>Global DOC IC </a:t>
            </a:r>
            <a:r>
              <a:rPr lang="en-US" sz="2800" dirty="0">
                <a:latin typeface="CiscoSansTT"/>
                <a:cs typeface="CiscoSansTT"/>
              </a:rPr>
              <a:t>package:</a:t>
            </a:r>
          </a:p>
          <a:p>
            <a:pPr marL="400050" indent="-342900">
              <a:buFont typeface="+mj-lt"/>
              <a:buAutoNum type="arabicPeriod"/>
            </a:pPr>
            <a:r>
              <a:rPr lang="en-US" sz="2800" dirty="0">
                <a:latin typeface="CiscoSansTT"/>
                <a:ea typeface="CiscoSansGlobal Light"/>
                <a:cs typeface="CiscoSansTT"/>
              </a:rPr>
              <a:t>Navigate to </a:t>
            </a:r>
            <a:r>
              <a:rPr lang="en-US" sz="2800" dirty="0" err="1">
                <a:latin typeface="CiscoSansTT"/>
                <a:ea typeface="CiscoSansGlobal Light"/>
                <a:cs typeface="CiscoSansTT"/>
              </a:rPr>
              <a:t>CSOne</a:t>
            </a:r>
            <a:r>
              <a:rPr lang="en-US" sz="2800" dirty="0">
                <a:latin typeface="CiscoSansTT"/>
                <a:ea typeface="CiscoSansGlobal Light"/>
                <a:cs typeface="CiscoSansTT"/>
              </a:rPr>
              <a:t>:</a:t>
            </a:r>
          </a:p>
          <a:p>
            <a:pPr marL="514350" lvl="2" indent="0">
              <a:buNone/>
            </a:pPr>
            <a:r>
              <a:rPr lang="en-US" sz="2800" b="1" dirty="0">
                <a:solidFill>
                  <a:srgbClr val="0070C0"/>
                </a:solidFill>
                <a:latin typeface="CiscoSansTT"/>
                <a:cs typeface="CiscoSansT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https://csone.lightning.force.com/lightning/n/Workmon</a:t>
            </a:r>
            <a:endParaRPr lang="en-US" sz="2800" b="1" dirty="0">
              <a:solidFill>
                <a:srgbClr val="0070C0"/>
              </a:solidFill>
              <a:latin typeface="CiscoSansTT"/>
              <a:cs typeface="CiscoSansTT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726AA-F966-8419-8080-5DECD5268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AC67E-91A1-D5EF-E98B-B7DF7FA604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19</a:t>
            </a:fld>
            <a:endParaRPr lang="en-US">
              <a:latin typeface="+mn-lt"/>
            </a:endParaRP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A3405A48-2540-CD11-52C2-1B6BE3691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404" y="289221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5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575BF4-76AE-0CBB-1D8C-96EBB8EE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528850"/>
            <a:ext cx="4941477" cy="610863"/>
          </a:xfrm>
        </p:spPr>
        <p:txBody>
          <a:bodyPr>
            <a:normAutofit fontScale="90000"/>
          </a:bodyPr>
          <a:lstStyle/>
          <a:p>
            <a:r>
              <a:rPr lang="en-US" b="0">
                <a:latin typeface="CiscoSansME" pitchFamily="2" charset="0"/>
                <a:cs typeface="CiscoSansME" pitchFamily="2" charset="0"/>
              </a:rPr>
              <a:t>CSOne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E2171AC0-37BC-7B30-EE06-02F94D0B8E2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1288026"/>
            <a:ext cx="10287000" cy="466049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800">
                <a:latin typeface="CiscoSansTT"/>
                <a:cs typeface="CiscoSansTT"/>
              </a:rPr>
              <a:t>Click the </a:t>
            </a:r>
            <a:r>
              <a:rPr lang="en-US" b="1">
                <a:solidFill>
                  <a:srgbClr val="0070C0"/>
                </a:solidFill>
                <a:latin typeface="Calibri"/>
                <a:ea typeface="Calibri" panose="020F0502020204030204" pitchFamily="34" charset="0"/>
                <a:cs typeface="Calibri"/>
              </a:rPr>
              <a:t>App Launcher </a:t>
            </a:r>
            <a:r>
              <a:rPr lang="en-US" sz="2800">
                <a:latin typeface="CiscoSansTT"/>
                <a:cs typeface="CiscoSansTT"/>
              </a:rPr>
              <a:t>icon.</a:t>
            </a:r>
          </a:p>
          <a:p>
            <a:pPr marL="514350" indent="-514350">
              <a:buAutoNum type="arabicPeriod"/>
            </a:pPr>
            <a:endParaRPr lang="en-US">
              <a:latin typeface="CiscoSansTT"/>
              <a:cs typeface="CiscoSansTT"/>
            </a:endParaRPr>
          </a:p>
          <a:p>
            <a:pPr marL="514350" indent="-514350">
              <a:buAutoNum type="arabicPeriod"/>
            </a:pPr>
            <a:endParaRPr lang="en-US" sz="2800">
              <a:latin typeface="CiscoSansTT"/>
              <a:cs typeface="CiscoSansTT"/>
            </a:endParaRPr>
          </a:p>
          <a:p>
            <a:pPr marL="0" indent="0">
              <a:buNone/>
            </a:pPr>
            <a:r>
              <a:rPr lang="en-US" sz="2800">
                <a:latin typeface="CiscoSansTT"/>
                <a:cs typeface="CiscoSansTT"/>
              </a:rPr>
              <a:t>2. Select </a:t>
            </a:r>
            <a:r>
              <a:rPr lang="en-US" b="1">
                <a:solidFill>
                  <a:srgbClr val="0070C0"/>
                </a:solidFill>
                <a:latin typeface="Calibri"/>
                <a:ea typeface="Calibri" panose="020F0502020204030204" pitchFamily="34" charset="0"/>
                <a:cs typeface="Calibri"/>
              </a:rPr>
              <a:t>Resource Profile Lightning</a:t>
            </a:r>
            <a:r>
              <a:rPr lang="en-US">
                <a:solidFill>
                  <a:srgbClr val="0070C0"/>
                </a:solidFill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800">
                <a:latin typeface="CiscoSansTT"/>
                <a:cs typeface="CiscoSansTT"/>
              </a:rPr>
              <a:t>from the drop-down list:</a:t>
            </a: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8860E-2345-E086-8888-3F84E787B5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94790" y="6332220"/>
            <a:ext cx="2221804" cy="247651"/>
          </a:xfrm>
        </p:spPr>
        <p:txBody>
          <a:bodyPr/>
          <a:lstStyle/>
          <a:p>
            <a:r>
              <a:rPr lang="en-US" dirty="0"/>
              <a:t>July 2024 HackaTZon Kickoff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02885-7894-DD80-5278-6C23A43679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20</a:t>
            </a:fld>
            <a:endParaRPr lang="en-US">
              <a:latin typeface="+mn-lt"/>
            </a:endParaRPr>
          </a:p>
        </p:txBody>
      </p:sp>
      <p:pic>
        <p:nvPicPr>
          <p:cNvPr id="9" name="Picture 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8F3484D8-9244-F834-9FF6-C12AE94C2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130" y="834281"/>
            <a:ext cx="4157804" cy="176143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91D65F3-3837-39F0-C744-BF0C2C8DA2FF}"/>
              </a:ext>
            </a:extLst>
          </p:cNvPr>
          <p:cNvCxnSpPr>
            <a:cxnSpLocks/>
          </p:cNvCxnSpPr>
          <p:nvPr/>
        </p:nvCxnSpPr>
        <p:spPr>
          <a:xfrm>
            <a:off x="5152103" y="1714998"/>
            <a:ext cx="1235029" cy="428437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CDB969F-AD6F-E0BE-DB5C-C5EB6F965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394" y="3311998"/>
            <a:ext cx="2556388" cy="326787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C39167FA-4AB5-228E-E25A-0F1B5530AB4F}"/>
              </a:ext>
            </a:extLst>
          </p:cNvPr>
          <p:cNvCxnSpPr>
            <a:cxnSpLocks/>
          </p:cNvCxnSpPr>
          <p:nvPr/>
        </p:nvCxnSpPr>
        <p:spPr>
          <a:xfrm>
            <a:off x="4699819" y="3269854"/>
            <a:ext cx="2281084" cy="2108393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268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9D8304-BAB3-F7A9-0264-B96ED8209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674" y="719284"/>
            <a:ext cx="7639203" cy="694098"/>
          </a:xfrm>
        </p:spPr>
        <p:txBody>
          <a:bodyPr>
            <a:normAutofit/>
          </a:bodyPr>
          <a:lstStyle/>
          <a:p>
            <a:r>
              <a:rPr lang="en-US" b="0" dirty="0">
                <a:latin typeface="CiscoSansTT" panose="020B0503020201020303" pitchFamily="34" charset="0"/>
                <a:cs typeface="CiscoSansTT" panose="020B0503020201020303" pitchFamily="34" charset="0"/>
              </a:rPr>
              <a:t>CSOne Package Selection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8F51B-9670-40AE-2D96-9703FF7FB2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3674" y="1638300"/>
            <a:ext cx="10747888" cy="4347361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  <a:t>3. Select the first tab at the top of this page.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  <a:t> It is called </a:t>
            </a:r>
            <a:r>
              <a:rPr lang="en-US" sz="2400" b="1" dirty="0">
                <a:latin typeface="CiscoSansME" pitchFamily="2" charset="0"/>
                <a:cs typeface="CiscoSansME" pitchFamily="2" charset="0"/>
              </a:rPr>
              <a:t>My Information</a:t>
            </a:r>
            <a:r>
              <a:rPr lang="en-US" sz="2400" dirty="0">
                <a:latin typeface="CiscoSansME" pitchFamily="2" charset="0"/>
                <a:cs typeface="CiscoSansME" pitchFamily="2" charset="0"/>
              </a:rPr>
              <a:t>.</a:t>
            </a: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endParaRPr lang="en-US" sz="2400" dirty="0">
              <a:latin typeface="CiscoSansME" pitchFamily="2" charset="0"/>
              <a:cs typeface="CiscoSansME" pitchFamily="2" charset="0"/>
            </a:endParaRP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  <a:t>4. In the </a:t>
            </a:r>
            <a:r>
              <a:rPr lang="en-US" sz="2400" b="1" dirty="0">
                <a:latin typeface="CiscoSansME" pitchFamily="2" charset="0"/>
                <a:cs typeface="CiscoSansME" pitchFamily="2" charset="0"/>
              </a:rPr>
              <a:t>Specialized Packages</a:t>
            </a:r>
            <a:r>
              <a:rPr lang="en-US" sz="2400" dirty="0">
                <a:latin typeface="CiscoSansME" pitchFamily="2" charset="0"/>
                <a:cs typeface="CiscoSansME" pitchFamily="2" charset="0"/>
              </a:rPr>
              <a:t> </a:t>
            </a:r>
            <a: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  <a:t>section (near the bottom of the same page), select the </a:t>
            </a:r>
            <a:r>
              <a:rPr lang="en-US" sz="2400" b="1" dirty="0">
                <a:latin typeface="CiscoSansME" pitchFamily="2" charset="0"/>
                <a:cs typeface="CiscoSansME" pitchFamily="2" charset="0"/>
              </a:rPr>
              <a:t>Subscribe to Specialized Package(s)</a:t>
            </a:r>
            <a:r>
              <a:rPr lang="en-US" sz="2400" dirty="0">
                <a:latin typeface="CiscoSansME" pitchFamily="2" charset="0"/>
                <a:cs typeface="CiscoSansME" pitchFamily="2" charset="0"/>
              </a:rPr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726AA-F966-8419-8080-5DECD5268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AC67E-91A1-D5EF-E98B-B7DF7FA604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21</a:t>
            </a:fld>
            <a:endParaRPr lang="en-US">
              <a:latin typeface="+mn-lt"/>
            </a:endParaRP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CA2D6BF3-B2B9-91A1-F47E-566A05E97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268" y="580764"/>
            <a:ext cx="3079496" cy="439396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B4352C71-97F5-3F73-726C-0A6A83336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486" y="1413382"/>
            <a:ext cx="4395076" cy="197207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C20F-2824-4B87-65C6-7AF8B9C0F0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18" y="4572278"/>
            <a:ext cx="11849407" cy="12948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99CE93-FB94-24CE-2B5A-5BC2A4D2CE72}"/>
              </a:ext>
            </a:extLst>
          </p:cNvPr>
          <p:cNvSpPr/>
          <p:nvPr/>
        </p:nvSpPr>
        <p:spPr>
          <a:xfrm>
            <a:off x="8522877" y="4695825"/>
            <a:ext cx="1545048" cy="2696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6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19915261-800D-68C4-1960-DF5E251B5A88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83674" y="1800225"/>
            <a:ext cx="10287000" cy="360045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2800" dirty="0">
                <a:latin typeface="CiscoSansTT" panose="020B0503020201020303" pitchFamily="34" charset="0"/>
                <a:cs typeface="CiscoSansTT" panose="020B0503020201020303" pitchFamily="34" charset="0"/>
              </a:rPr>
              <a:t>5. This opens the </a:t>
            </a:r>
            <a:r>
              <a:rPr lang="en-US" sz="2800" b="1" dirty="0">
                <a:latin typeface="CiscoSansTT" panose="020B0503020201020303" pitchFamily="34" charset="0"/>
                <a:cs typeface="CiscoSansTT" panose="020B0503020201020303" pitchFamily="34" charset="0"/>
              </a:rPr>
              <a:t>Skill Packages</a:t>
            </a:r>
            <a:r>
              <a:rPr lang="en-US" sz="2800" dirty="0">
                <a:latin typeface="CiscoSansTT" panose="020B0503020201020303" pitchFamily="34" charset="0"/>
                <a:cs typeface="CiscoSansTT" panose="020B0503020201020303" pitchFamily="34" charset="0"/>
              </a:rPr>
              <a:t> window.</a:t>
            </a: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2800" dirty="0">
                <a:latin typeface="CiscoSansTT" panose="020B0503020201020303" pitchFamily="34" charset="0"/>
                <a:cs typeface="CiscoSansTT" panose="020B0503020201020303" pitchFamily="34" charset="0"/>
              </a:rPr>
              <a:t>6. Under the heading </a:t>
            </a:r>
            <a:r>
              <a:rPr lang="en-US" sz="2800" b="1" dirty="0">
                <a:latin typeface="CiscoSansTT" panose="020B0503020201020303" pitchFamily="34" charset="0"/>
                <a:cs typeface="CiscoSansTT" panose="020B0503020201020303" pitchFamily="34" charset="0"/>
              </a:rPr>
              <a:t>Package Group</a:t>
            </a:r>
            <a:r>
              <a:rPr lang="en-US" sz="2800" dirty="0">
                <a:latin typeface="CiscoSansTT" panose="020B0503020201020303" pitchFamily="34" charset="0"/>
                <a:cs typeface="CiscoSansTT" panose="020B0503020201020303" pitchFamily="34" charset="0"/>
              </a:rPr>
              <a:t>, check the box next to </a:t>
            </a:r>
            <a:r>
              <a:rPr lang="en-US" sz="2800" b="1" dirty="0">
                <a:latin typeface="CiscoSansTT" panose="020B0503020201020303" pitchFamily="34" charset="0"/>
                <a:cs typeface="CiscoSansTT" panose="020B0503020201020303" pitchFamily="34" charset="0"/>
              </a:rPr>
              <a:t>TS TAC</a:t>
            </a:r>
            <a:r>
              <a:rPr lang="en-US" sz="2800" dirty="0">
                <a:latin typeface="CiscoSansTT" panose="020B0503020201020303" pitchFamily="34" charset="0"/>
                <a:cs typeface="CiscoSansTT" panose="020B0503020201020303" pitchFamily="34" charset="0"/>
              </a:rPr>
              <a:t>.</a:t>
            </a: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endParaRPr lang="en-US" sz="2800" dirty="0"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2800" dirty="0">
                <a:latin typeface="CiscoSansTT" panose="020B0503020201020303" pitchFamily="34" charset="0"/>
                <a:cs typeface="CiscoSansTT" panose="020B0503020201020303" pitchFamily="34" charset="0"/>
              </a:rPr>
              <a:t>7. Then enter </a:t>
            </a:r>
            <a:r>
              <a:rPr lang="en-US" sz="2800" i="1" dirty="0">
                <a:latin typeface="CiscoSansME" pitchFamily="2" charset="0"/>
                <a:cs typeface="CiscoSansME" pitchFamily="2" charset="0"/>
              </a:rPr>
              <a:t>Global Doc IC Creation </a:t>
            </a:r>
            <a:r>
              <a:rPr lang="en-US" sz="2800" dirty="0">
                <a:latin typeface="CiscoSansTT" panose="020B0503020201020303" pitchFamily="34" charset="0"/>
                <a:cs typeface="CiscoSansTT" panose="020B0503020201020303" pitchFamily="34" charset="0"/>
              </a:rPr>
              <a:t>in the right-hand search field and click </a:t>
            </a:r>
            <a:r>
              <a:rPr lang="en-US" sz="2800" b="1" dirty="0">
                <a:latin typeface="CiscoSansME" pitchFamily="2" charset="0"/>
                <a:cs typeface="CiscoSansME" pitchFamily="2" charset="0"/>
              </a:rPr>
              <a:t>Search</a:t>
            </a:r>
            <a:r>
              <a:rPr lang="en-US" sz="2800" dirty="0">
                <a:latin typeface="CiscoSansME" pitchFamily="2" charset="0"/>
                <a:cs typeface="CiscoSansME" pitchFamily="2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719E7F-0AC4-4BC9-F72B-E8B147A57D4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E2EF8E-61B0-1BE8-D725-FA8B764DFA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>
              <a:latin typeface="+mn-lt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E6CED3A7-D43A-78FA-D582-AA2D87F35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674" y="719284"/>
            <a:ext cx="7639203" cy="694098"/>
          </a:xfrm>
        </p:spPr>
        <p:txBody>
          <a:bodyPr>
            <a:normAutofit/>
          </a:bodyPr>
          <a:lstStyle/>
          <a:p>
            <a:r>
              <a:rPr lang="en-US" b="0" dirty="0">
                <a:latin typeface="CiscoSansTT" panose="020B0503020201020303" pitchFamily="34" charset="0"/>
                <a:cs typeface="CiscoSansTT" panose="020B0503020201020303" pitchFamily="34" charset="0"/>
              </a:rPr>
              <a:t>CSOne Package Selection</a:t>
            </a:r>
          </a:p>
        </p:txBody>
      </p:sp>
      <p:pic>
        <p:nvPicPr>
          <p:cNvPr id="7" name="Picture 6" descr="A screenshot of a group&#10;&#10;Description automatically generated">
            <a:extLst>
              <a:ext uri="{FF2B5EF4-FFF2-40B4-BE49-F238E27FC236}">
                <a16:creationId xmlns:a16="http://schemas.microsoft.com/office/drawing/2014/main" id="{BBBAB0EA-BC0B-E727-E5B5-89BE4C6FA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275" y="3032371"/>
            <a:ext cx="2203498" cy="79325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40543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3946F-C001-49B5-6F56-C29A1CD4157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94789" y="6332220"/>
            <a:ext cx="2054655" cy="343883"/>
          </a:xfrm>
        </p:spPr>
        <p:txBody>
          <a:bodyPr/>
          <a:lstStyle/>
          <a:p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C9C38F-B0DF-A417-0A96-2B89F5FA38A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>
              <a:latin typeface="+mn-lt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9F28250-6966-119B-6E17-A7F1BD6FD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656751"/>
            <a:ext cx="7639203" cy="694098"/>
          </a:xfrm>
        </p:spPr>
        <p:txBody>
          <a:bodyPr>
            <a:normAutofit/>
          </a:bodyPr>
          <a:lstStyle/>
          <a:p>
            <a:r>
              <a:rPr lang="en-US" b="0">
                <a:latin typeface="CiscoSansTT" panose="020B0503020201020303" pitchFamily="34" charset="0"/>
                <a:cs typeface="CiscoSansTT" panose="020B0503020201020303" pitchFamily="34" charset="0"/>
              </a:rPr>
              <a:t>CSOne Package Selection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4CA5D432-D787-A5E8-4AE6-3316DD64C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1" y="4134788"/>
            <a:ext cx="10667172" cy="21012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D4B2599D-2519-9D8C-46C9-BBA8C49FB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268" y="580764"/>
            <a:ext cx="3079496" cy="4393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C9A4D1-65D6-6BCC-25AE-B2FF6032EBF0}"/>
              </a:ext>
            </a:extLst>
          </p:cNvPr>
          <p:cNvSpPr/>
          <p:nvPr/>
        </p:nvSpPr>
        <p:spPr>
          <a:xfrm>
            <a:off x="892037" y="4336869"/>
            <a:ext cx="954180" cy="339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5E9578D5-35E5-877D-D288-80D8A77FFD41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92037" y="1447081"/>
            <a:ext cx="10746685" cy="322974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iscoSansTT"/>
                <a:cs typeface="CiscoSansTT"/>
              </a:rPr>
              <a:t> In the bottom section of Specialized Packages, click the </a:t>
            </a:r>
            <a:r>
              <a:rPr lang="en-US" sz="2400" b="1" dirty="0">
                <a:latin typeface="CiscoSansME"/>
                <a:cs typeface="CiscoSansME"/>
              </a:rPr>
              <a:t>Global Doc IC Creation</a:t>
            </a:r>
            <a:r>
              <a:rPr lang="en-US" sz="2400" dirty="0">
                <a:latin typeface="CiscoSansTT"/>
                <a:cs typeface="CiscoSansTT"/>
              </a:rPr>
              <a:t> folder.</a:t>
            </a:r>
          </a:p>
          <a:p>
            <a:r>
              <a:rPr lang="en-US" sz="2400" dirty="0">
                <a:latin typeface="CiscoSansTT"/>
                <a:cs typeface="CiscoSansTT"/>
              </a:rPr>
              <a:t> This opens the </a:t>
            </a:r>
            <a:r>
              <a:rPr lang="en-US" sz="2400" b="1" dirty="0">
                <a:latin typeface="CiscoSansTT"/>
                <a:cs typeface="CiscoSansTT"/>
              </a:rPr>
              <a:t>Skills Rating</a:t>
            </a:r>
            <a:r>
              <a:rPr lang="en-US" sz="2400" dirty="0">
                <a:latin typeface="CiscoSansTT"/>
                <a:cs typeface="CiscoSansTT"/>
              </a:rPr>
              <a:t> page. </a:t>
            </a:r>
            <a:endParaRPr lang="en-US" sz="2400" dirty="0"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r>
              <a:rPr lang="en-US" sz="2400" dirty="0">
                <a:latin typeface="CiscoSansTT"/>
                <a:cs typeface="CiscoSansTT"/>
              </a:rPr>
              <a:t> Make sure the package name is </a:t>
            </a:r>
            <a:r>
              <a:rPr lang="en-US" sz="2400" b="1" dirty="0">
                <a:latin typeface="CiscoSansTT"/>
                <a:cs typeface="CiscoSansTT"/>
              </a:rPr>
              <a:t>Global Doc IC Creation</a:t>
            </a:r>
            <a:r>
              <a:rPr lang="en-US" sz="2400" dirty="0">
                <a:latin typeface="CiscoSansTT"/>
                <a:cs typeface="CiscoSansTT"/>
              </a:rPr>
              <a:t>.</a:t>
            </a:r>
          </a:p>
          <a:p>
            <a:r>
              <a:rPr lang="en-US" sz="2400" dirty="0">
                <a:latin typeface="CiscoSansTT"/>
                <a:cs typeface="CiscoSansTT"/>
              </a:rPr>
              <a:t> In the Skill section, open the folders underneath Global Doc IC Creation.</a:t>
            </a:r>
          </a:p>
          <a:p>
            <a:r>
              <a:rPr lang="en-US" sz="2400" dirty="0">
                <a:latin typeface="CiscoSansTT"/>
                <a:cs typeface="CiscoSansTT"/>
              </a:rPr>
              <a:t> Open subsequent folders until you see a list of skills: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8084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rt Placeholder 1">
            <a:extLst>
              <a:ext uri="{FF2B5EF4-FFF2-40B4-BE49-F238E27FC236}">
                <a16:creationId xmlns:a16="http://schemas.microsoft.com/office/drawing/2014/main" id="{9567E4E6-FF49-8F8D-B413-D6C0DACA99D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19594" y="2221518"/>
            <a:ext cx="10352810" cy="411070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/>
                </a:solidFill>
              </a:rPr>
              <a:t> 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From the scale on the right-hand side, toggle a number level you are comfortable with for these skills: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>
                <a:latin typeface="CiscoSansTT"/>
                <a:cs typeface="CiscoSansTT"/>
              </a:rPr>
              <a:t> </a:t>
            </a:r>
            <a:r>
              <a:rPr lang="en-US" b="1" dirty="0">
                <a:solidFill>
                  <a:srgbClr val="0070C0"/>
                </a:solidFill>
                <a:latin typeface="CiscoSansTT"/>
                <a:cs typeface="CiscoSansTT"/>
              </a:rPr>
              <a:t>IC_CREATION_DOCUMENT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>
                <a:solidFill>
                  <a:srgbClr val="0070C0"/>
                </a:solidFill>
                <a:latin typeface="CiscoSansTT"/>
                <a:cs typeface="CiscoSansTT"/>
              </a:rPr>
              <a:t> IC_EVALUATION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 Do this under each folder category.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 You can use the </a:t>
            </a:r>
            <a:r>
              <a:rPr lang="en-US" sz="2000" b="1" dirty="0">
                <a:solidFill>
                  <a:schemeClr val="bg1"/>
                </a:solidFill>
                <a:latin typeface="CiscoSansME"/>
                <a:cs typeface="CiscoSansME"/>
              </a:rPr>
              <a:t>Search &amp; Rate Skills</a:t>
            </a:r>
            <a:r>
              <a:rPr lang="en-US" sz="2000" dirty="0">
                <a:solidFill>
                  <a:schemeClr val="bg1"/>
                </a:solidFill>
                <a:latin typeface="CiscoSansME"/>
                <a:cs typeface="CiscoSansME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button to search for a  rate one skill in each folder as a batch. Then do multiple skills ratings. See next slide.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9190D-3DF3-6293-6703-6994018B1D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July 2024 Kick-off  Meeting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EC74F1-9DF1-C8CD-1E26-EC9D768D513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>
              <a:latin typeface="+mn-lt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47984C4-C4EE-CA3F-DEEF-A34A877C92B6}"/>
              </a:ext>
            </a:extLst>
          </p:cNvPr>
          <p:cNvSpPr txBox="1">
            <a:spLocks/>
          </p:cNvSpPr>
          <p:nvPr/>
        </p:nvSpPr>
        <p:spPr>
          <a:xfrm>
            <a:off x="971550" y="656750"/>
            <a:ext cx="7639203" cy="694098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0">
                <a:latin typeface="CiscoSansTT" panose="020B0503020201020303" pitchFamily="34" charset="0"/>
                <a:cs typeface="CiscoSansTT" panose="020B0503020201020303" pitchFamily="34" charset="0"/>
              </a:rPr>
              <a:t>CSOne Skill Rating</a:t>
            </a:r>
          </a:p>
        </p:txBody>
      </p:sp>
      <p:pic>
        <p:nvPicPr>
          <p:cNvPr id="10" name="Picture 9" descr="A screenshot of a phone&#10;&#10;Description automatically generated">
            <a:extLst>
              <a:ext uri="{FF2B5EF4-FFF2-40B4-BE49-F238E27FC236}">
                <a16:creationId xmlns:a16="http://schemas.microsoft.com/office/drawing/2014/main" id="{32633ED5-DB6B-2C14-49A6-CC26CE60C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44" y="1470932"/>
            <a:ext cx="10516511" cy="137171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DE20F1C-92E9-B07C-E72C-9A43C23D8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268" y="580764"/>
            <a:ext cx="3079496" cy="43939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C0A55F-D901-9468-9EC3-4E40E093B001}"/>
              </a:ext>
            </a:extLst>
          </p:cNvPr>
          <p:cNvCxnSpPr/>
          <p:nvPr/>
        </p:nvCxnSpPr>
        <p:spPr>
          <a:xfrm flipH="1" flipV="1">
            <a:off x="10786533" y="2785535"/>
            <a:ext cx="747183" cy="10540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AB6DC53-5D11-6B80-B551-FDB4995EE620}"/>
              </a:ext>
            </a:extLst>
          </p:cNvPr>
          <p:cNvSpPr txBox="1"/>
          <p:nvPr/>
        </p:nvSpPr>
        <p:spPr>
          <a:xfrm>
            <a:off x="11059583" y="3820583"/>
            <a:ext cx="975784" cy="3657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FF0000"/>
                </a:solidFill>
              </a:rPr>
              <a:t>Ratings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3F0B88-D776-7B79-14D0-3BA513975595}"/>
              </a:ext>
            </a:extLst>
          </p:cNvPr>
          <p:cNvSpPr txBox="1"/>
          <p:nvPr/>
        </p:nvSpPr>
        <p:spPr>
          <a:xfrm>
            <a:off x="201082" y="3587749"/>
            <a:ext cx="774701" cy="3657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FF0000"/>
                </a:solidFill>
              </a:rPr>
              <a:t>Skills</a:t>
            </a:r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79CB96-4C96-5F9A-E2B0-877E6D7D86CC}"/>
              </a:ext>
            </a:extLst>
          </p:cNvPr>
          <p:cNvCxnSpPr/>
          <p:nvPr/>
        </p:nvCxnSpPr>
        <p:spPr>
          <a:xfrm flipV="1">
            <a:off x="632882" y="2637367"/>
            <a:ext cx="395816" cy="9376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73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FAE40-EBD8-9555-822B-013E6E3B0E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July 2024 Kick-off  Meeting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C6448-9F70-09BD-EAF9-66607C4FD0F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25</a:t>
            </a:fld>
            <a:endParaRPr lang="en-US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9F4291-D304-5884-57F4-73DE2FF5B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19" y="1085680"/>
            <a:ext cx="10918105" cy="499588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371F84-EB7E-8D31-23BF-12A9972ACE40}"/>
              </a:ext>
            </a:extLst>
          </p:cNvPr>
          <p:cNvSpPr txBox="1"/>
          <p:nvPr/>
        </p:nvSpPr>
        <p:spPr>
          <a:xfrm>
            <a:off x="669852" y="682809"/>
            <a:ext cx="2723823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iscoSansTT"/>
                <a:cs typeface="CiscoSansTT"/>
              </a:rPr>
              <a:t>Example of Search Results</a:t>
            </a:r>
          </a:p>
        </p:txBody>
      </p:sp>
    </p:spTree>
    <p:extLst>
      <p:ext uri="{BB962C8B-B14F-4D97-AF65-F5344CB8AC3E}">
        <p14:creationId xmlns:p14="http://schemas.microsoft.com/office/powerpoint/2010/main" val="685664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55B530-0B82-2F9E-EBA7-4A501B85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893" y="1304738"/>
            <a:ext cx="8288866" cy="592667"/>
          </a:xfrm>
        </p:spPr>
        <p:txBody>
          <a:bodyPr>
            <a:noAutofit/>
          </a:bodyPr>
          <a:lstStyle/>
          <a:p>
            <a:r>
              <a:rPr lang="en-US" sz="4400" b="0">
                <a:latin typeface="CiscoSansTT" panose="020B0503020201020303" pitchFamily="34" charset="0"/>
                <a:cs typeface="CiscoSansTT" panose="020B0503020201020303" pitchFamily="34" charset="0"/>
              </a:rPr>
              <a:t>CSOne Skill Rating</a:t>
            </a:r>
            <a:endParaRPr lang="en-US" sz="4400"/>
          </a:p>
        </p:txBody>
      </p:sp>
      <p:sp>
        <p:nvSpPr>
          <p:cNvPr id="2" name="Chart Placeholder 1">
            <a:extLst>
              <a:ext uri="{FF2B5EF4-FFF2-40B4-BE49-F238E27FC236}">
                <a16:creationId xmlns:a16="http://schemas.microsoft.com/office/drawing/2014/main" id="{5508F0FD-F973-7E24-5942-700BA4B49E9B}"/>
              </a:ext>
            </a:extLst>
          </p:cNvPr>
          <p:cNvSpPr>
            <a:spLocks noGrp="1"/>
          </p:cNvSpPr>
          <p:nvPr>
            <p:ph type="chart" sz="quarter" idx="4294967295"/>
          </p:nvPr>
        </p:nvSpPr>
        <p:spPr>
          <a:xfrm>
            <a:off x="1074120" y="2307771"/>
            <a:ext cx="10352087" cy="385825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iscoSansTT"/>
                <a:cs typeface="CiscoSansTT"/>
              </a:rPr>
              <a:t>After rating your skills, select the </a:t>
            </a:r>
            <a:r>
              <a:rPr lang="en-US" b="1" dirty="0">
                <a:latin typeface="CiscoSansME"/>
                <a:cs typeface="CiscoSansME"/>
              </a:rPr>
              <a:t>Submit</a:t>
            </a:r>
            <a:r>
              <a:rPr lang="en-US" dirty="0">
                <a:latin typeface="CiscoSansTT"/>
                <a:cs typeface="CiscoSansTT"/>
              </a:rPr>
              <a:t> button to submit your Skills &amp; Ratings for your manager’s approval.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iscoSansTT"/>
                <a:cs typeface="CiscoSansTT"/>
              </a:rPr>
              <a:t>You will get an email when your manager approves your request.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B3DF13-6468-B067-E714-ACFA41F733C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409700" y="6158708"/>
            <a:ext cx="2535238" cy="328612"/>
          </a:xfrm>
        </p:spPr>
        <p:txBody>
          <a:bodyPr/>
          <a:lstStyle/>
          <a:p>
            <a:r>
              <a:rPr lang="en-US" dirty="0"/>
              <a:t>July 2024 Kick-off  Meeting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E61F1-E477-5DE8-1576-F0A830EF752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5185" y="6160301"/>
            <a:ext cx="523875" cy="247650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26</a:t>
            </a:fld>
            <a:endParaRPr lang="en-US">
              <a:latin typeface="+mn-lt"/>
            </a:endParaRP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DF3777D5-0298-E059-1B1A-60A578383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291" y="5939010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78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28DC-195E-4A4E-AEBA-5E0D1DB0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224" y="2476500"/>
            <a:ext cx="7132320" cy="3289971"/>
          </a:xfrm>
        </p:spPr>
        <p:txBody>
          <a:bodyPr>
            <a:noAutofit/>
          </a:bodyPr>
          <a:lstStyle/>
          <a:p>
            <a:pPr algn="ctr"/>
            <a:br>
              <a:rPr lang="en-US" sz="4400"/>
            </a:br>
            <a:r>
              <a:rPr lang="en-US" sz="4400"/>
              <a:t>Any questions?</a:t>
            </a:r>
            <a:br>
              <a:rPr lang="en-US" sz="4400"/>
            </a:br>
            <a:endParaRPr lang="en-US" sz="4400"/>
          </a:p>
        </p:txBody>
      </p:sp>
      <p:pic>
        <p:nvPicPr>
          <p:cNvPr id="3" name="Picture 2" descr="A picture containing art, creativity&#10;&#10;Description automatically generated">
            <a:extLst>
              <a:ext uri="{FF2B5EF4-FFF2-40B4-BE49-F238E27FC236}">
                <a16:creationId xmlns:a16="http://schemas.microsoft.com/office/drawing/2014/main" id="{FFF06B56-C1BA-AE93-5BD6-32B911D42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365" y="1784759"/>
            <a:ext cx="1905000" cy="1905000"/>
          </a:xfrm>
          <a:prstGeom prst="rect">
            <a:avLst/>
          </a:prstGeom>
        </p:spPr>
      </p:pic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94D95B19-AAE9-54E7-B591-6332F001E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891" y="6018816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34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 sz="5400" b="1">
                <a:latin typeface="Abadi" panose="020B0604020104020204" pitchFamily="34" charset="0"/>
              </a:rPr>
              <a:t>Creating a Doc IC SR</a:t>
            </a:r>
          </a:p>
        </p:txBody>
      </p:sp>
    </p:spTree>
    <p:extLst>
      <p:ext uri="{BB962C8B-B14F-4D97-AF65-F5344CB8AC3E}">
        <p14:creationId xmlns:p14="http://schemas.microsoft.com/office/powerpoint/2010/main" val="1708293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17D9491D-2D40-F6AB-9319-E0426B710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743" y="855380"/>
            <a:ext cx="7846525" cy="610863"/>
          </a:xfrm>
        </p:spPr>
        <p:txBody>
          <a:bodyPr anchor="b">
            <a:normAutofit/>
          </a:bodyPr>
          <a:lstStyle/>
          <a:p>
            <a:r>
              <a:rPr lang="en-US" sz="4000" dirty="0">
                <a:latin typeface="CiscoSansME" pitchFamily="2" charset="0"/>
                <a:cs typeface="CiscoSansME" pitchFamily="2" charset="0"/>
              </a:rPr>
              <a:t>Creating a DOC IC SR Case 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09DD6ED-78B9-9566-9A0D-E00C3D0084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89" y="6332220"/>
            <a:ext cx="2447945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  <a:endParaRPr lang="en-US" b="0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E538409F-F4CF-5643-3F09-39EDA1EC58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>
              <a:latin typeface="+mn-lt"/>
            </a:endParaRP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B167DB2C-5020-8B8C-33D4-3F1FB6F1375E}"/>
              </a:ext>
            </a:extLst>
          </p:cNvPr>
          <p:cNvSpPr>
            <a:spLocks/>
          </p:cNvSpPr>
          <p:nvPr/>
        </p:nvSpPr>
        <p:spPr>
          <a:xfrm>
            <a:off x="875071" y="1670081"/>
            <a:ext cx="10441858" cy="4254463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490220" indent="-457200" defTabSz="530352">
              <a:spcAft>
                <a:spcPts val="1200"/>
              </a:spcAft>
              <a:buFont typeface="Arial" panose="05000000000000000000" pitchFamily="2" charset="2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You m</a:t>
            </a:r>
            <a:r>
              <a:rPr lang="en-US" sz="2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ust create a Doc IC SR Case for </a:t>
            </a:r>
            <a:r>
              <a:rPr lang="en-US" sz="2800" dirty="0">
                <a:solidFill>
                  <a:schemeClr val="bg1"/>
                </a:solidFill>
              </a:rPr>
              <a:t>e</a:t>
            </a:r>
            <a:r>
              <a:rPr lang="en-US" sz="2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ach article you write.</a:t>
            </a:r>
            <a:endParaRPr lang="en-US" dirty="0">
              <a:solidFill>
                <a:schemeClr val="bg1"/>
              </a:solidFill>
              <a:ea typeface="+mn-ea"/>
              <a:cs typeface="+mn-cs"/>
            </a:endParaRPr>
          </a:p>
          <a:p>
            <a:pPr marL="490220" indent="-457200" defTabSz="530352">
              <a:spcAft>
                <a:spcPts val="1200"/>
              </a:spcAft>
              <a:buFont typeface="Arial" panose="05000000000000000000" pitchFamily="2" charset="2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In Tech Zone, you can link the SR # to your actual article.</a:t>
            </a:r>
          </a:p>
          <a:p>
            <a:pPr marL="490220" indent="-457200" defTabSz="530352">
              <a:spcAft>
                <a:spcPts val="1200"/>
              </a:spcAft>
              <a:buFont typeface="Arial" panose="05000000000000000000" pitchFamily="2" charset="2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To create a Doc IC SR Case:</a:t>
            </a:r>
            <a:endParaRPr lang="en-US" dirty="0">
              <a:solidFill>
                <a:schemeClr val="bg1"/>
              </a:solidFill>
            </a:endParaRPr>
          </a:p>
          <a:p>
            <a:pPr marL="947420" lvl="1" indent="-457200" defTabSz="530352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Navigate to CSOne – you can be in any view, but Service Console is recommended. </a:t>
            </a:r>
          </a:p>
          <a:p>
            <a:pPr marL="490220" indent="-457200" defTabSz="530352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90220" indent="-457200" defTabSz="530352">
              <a:buFont typeface="Arial" panose="020B0604020202020204" pitchFamily="34" charset="0"/>
              <a:buChar char="•"/>
            </a:pPr>
            <a:endParaRPr lang="en-US" sz="2800" kern="1200" dirty="0">
              <a:solidFill>
                <a:schemeClr val="bg1"/>
              </a:solidFill>
              <a:latin typeface="+mn-lt"/>
            </a:endParaRPr>
          </a:p>
          <a:p>
            <a:pPr marL="49022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of Creating a SR Case (circa 2022)</a:t>
            </a:r>
            <a:endParaRPr lang="en-US" dirty="0">
              <a:solidFill>
                <a:srgbClr val="0070C0"/>
              </a:solidFill>
            </a:endParaRPr>
          </a:p>
          <a:p>
            <a:pPr marL="563245" lvl="1" indent="-264795"/>
            <a:endParaRPr lang="en-US" sz="1044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97073A66-19A7-6E22-2F58-E749B3057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77" y="3956472"/>
            <a:ext cx="3101609" cy="409229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E0FDD14B-5303-B74E-219D-7BC21A6AB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0268" y="580764"/>
            <a:ext cx="3079496" cy="43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32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5C4C9-B217-90C9-7EAA-5DCE72DE9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989" y="1179473"/>
            <a:ext cx="9357783" cy="5281066"/>
          </a:xfrm>
        </p:spPr>
        <p:txBody>
          <a:bodyPr/>
          <a:lstStyle/>
          <a:p>
            <a:r>
              <a:rPr lang="en-US" sz="2400" dirty="0">
                <a:latin typeface="CiscoSansTT"/>
                <a:cs typeface="CiscoSansTT"/>
              </a:rPr>
              <a:t>1. In the top, right-hand side of the Service Console screen are these icons:</a:t>
            </a:r>
            <a:b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400" dirty="0">
                <a:latin typeface="CiscoSansTT"/>
                <a:cs typeface="CiscoSansTT"/>
              </a:rPr>
            </a:br>
            <a:br>
              <a:rPr lang="en-US" dirty="0"/>
            </a:br>
            <a:br>
              <a:rPr lang="en-US" dirty="0"/>
            </a:br>
            <a:r>
              <a:rPr lang="en-US" sz="2400" dirty="0">
                <a:latin typeface="CiscoSansTT"/>
                <a:cs typeface="CiscoSansTT"/>
              </a:rPr>
              <a:t>2. Select the + icon.</a:t>
            </a:r>
            <a:b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400" dirty="0">
                <a:latin typeface="CiscoSansTT"/>
                <a:cs typeface="CiscoSansTT"/>
              </a:rPr>
              <a:t>3. The New IC Case window opens.  </a:t>
            </a:r>
            <a:b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4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endParaRPr lang="en-US" sz="2400" dirty="0">
              <a:latin typeface="CiscoSansTT" panose="020B0503020201020303" pitchFamily="34" charset="0"/>
              <a:cs typeface="CiscoSansTT" panose="020B0503020201020303" pitchFamily="34" charset="0"/>
            </a:endParaRPr>
          </a:p>
        </p:txBody>
      </p:sp>
      <p:pic>
        <p:nvPicPr>
          <p:cNvPr id="6" name="Picture 5" descr="A red circle with a white circle with a red circle with a white cross and a mountain and question mark&#10;&#10;Description automatically generated">
            <a:extLst>
              <a:ext uri="{FF2B5EF4-FFF2-40B4-BE49-F238E27FC236}">
                <a16:creationId xmlns:a16="http://schemas.microsoft.com/office/drawing/2014/main" id="{7306B07C-4851-B88B-A1F3-1EDA8DDB2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947" y="3203680"/>
            <a:ext cx="2880610" cy="61727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A4EC873-AC0D-C115-581A-99C3B050BB92}"/>
              </a:ext>
            </a:extLst>
          </p:cNvPr>
          <p:cNvSpPr txBox="1">
            <a:spLocks/>
          </p:cNvSpPr>
          <p:nvPr/>
        </p:nvSpPr>
        <p:spPr>
          <a:xfrm>
            <a:off x="1376024" y="6339033"/>
            <a:ext cx="2447945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100" b="1" dirty="0">
                <a:solidFill>
                  <a:schemeClr val="bg1"/>
                </a:solidFill>
              </a:rPr>
              <a:t>July 2024 HackaTZon Kickoff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D40303-B889-E5C0-2850-94BF1E1F9886}"/>
              </a:ext>
            </a:extLst>
          </p:cNvPr>
          <p:cNvSpPr txBox="1">
            <a:spLocks/>
          </p:cNvSpPr>
          <p:nvPr/>
        </p:nvSpPr>
        <p:spPr>
          <a:xfrm>
            <a:off x="852784" y="6332220"/>
            <a:ext cx="523240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94A09A9-5501-47C1-A89A-A340965A2BE2}" type="slidenum">
              <a:rPr lang="en-US" sz="1000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 sz="1000">
              <a:solidFill>
                <a:schemeClr val="bg1"/>
              </a:solidFill>
            </a:endParaRP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E684A415-87CA-737A-8B05-FB81695E3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389" y="3344482"/>
            <a:ext cx="3261643" cy="3406435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9" name="Picture 18" descr="A picture containing shape&#10;&#10;Description automatically generated">
            <a:extLst>
              <a:ext uri="{FF2B5EF4-FFF2-40B4-BE49-F238E27FC236}">
                <a16:creationId xmlns:a16="http://schemas.microsoft.com/office/drawing/2014/main" id="{E2376289-456A-256D-4AAE-777EC3CDD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0268" y="395149"/>
            <a:ext cx="3079496" cy="439396"/>
          </a:xfrm>
          <a:prstGeom prst="rect">
            <a:avLst/>
          </a:prstGeom>
        </p:spPr>
      </p:pic>
      <p:pic>
        <p:nvPicPr>
          <p:cNvPr id="7" name="Picture 6" descr="A white and blue box&#10;&#10;Description automatically generated">
            <a:extLst>
              <a:ext uri="{FF2B5EF4-FFF2-40B4-BE49-F238E27FC236}">
                <a16:creationId xmlns:a16="http://schemas.microsoft.com/office/drawing/2014/main" id="{0C8F1FA5-9990-FD10-3A43-0AC8A5870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980924"/>
            <a:ext cx="11371384" cy="69807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C8710C-19EE-0ED8-8A0E-4E04B6F993A5}"/>
              </a:ext>
            </a:extLst>
          </p:cNvPr>
          <p:cNvSpPr/>
          <p:nvPr/>
        </p:nvSpPr>
        <p:spPr>
          <a:xfrm>
            <a:off x="9706544" y="1976641"/>
            <a:ext cx="2041769" cy="4298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94C5589-1E09-DC87-6544-31FD3B288A20}"/>
              </a:ext>
            </a:extLst>
          </p:cNvPr>
          <p:cNvCxnSpPr>
            <a:cxnSpLocks/>
          </p:cNvCxnSpPr>
          <p:nvPr/>
        </p:nvCxnSpPr>
        <p:spPr>
          <a:xfrm flipH="1">
            <a:off x="7181557" y="2406487"/>
            <a:ext cx="2524987" cy="7971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1E7FCD5-F161-160B-71CA-4A167BE7E704}"/>
              </a:ext>
            </a:extLst>
          </p:cNvPr>
          <p:cNvCxnSpPr>
            <a:cxnSpLocks/>
          </p:cNvCxnSpPr>
          <p:nvPr/>
        </p:nvCxnSpPr>
        <p:spPr>
          <a:xfrm>
            <a:off x="5524500" y="3619500"/>
            <a:ext cx="2101889" cy="762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67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07B2015-FF85-9FD5-C14D-B40757CD4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985" y="962745"/>
            <a:ext cx="4908499" cy="522681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41638D-83DE-F6B2-D025-4A80EAA8E4B2}"/>
              </a:ext>
            </a:extLst>
          </p:cNvPr>
          <p:cNvSpPr txBox="1"/>
          <p:nvPr/>
        </p:nvSpPr>
        <p:spPr>
          <a:xfrm>
            <a:off x="1858086" y="953750"/>
            <a:ext cx="659997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4"/>
            </a:pPr>
            <a:r>
              <a:rPr lang="en-US" sz="24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Fill in this window:</a:t>
            </a: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5. Click </a:t>
            </a:r>
            <a:r>
              <a:rPr lang="en-US" sz="2400" b="1" dirty="0">
                <a:solidFill>
                  <a:schemeClr val="bg1"/>
                </a:solidFill>
                <a:latin typeface="CiscoSansME" pitchFamily="2" charset="0"/>
                <a:cs typeface="CiscoSansME" pitchFamily="2" charset="0"/>
              </a:rPr>
              <a:t>Create Case</a:t>
            </a:r>
            <a:r>
              <a:rPr lang="en-US" sz="24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.</a:t>
            </a: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pPr marL="457200" indent="-457200">
              <a:buAutoNum type="arabicPeriod" startAt="4"/>
            </a:pPr>
            <a:endParaRPr lang="en-US" sz="24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54BBCC-4587-953E-E341-F3659FC714B2}"/>
              </a:ext>
            </a:extLst>
          </p:cNvPr>
          <p:cNvSpPr txBox="1"/>
          <p:nvPr/>
        </p:nvSpPr>
        <p:spPr>
          <a:xfrm>
            <a:off x="2711208" y="1428815"/>
            <a:ext cx="466321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iscoSansTT"/>
                <a:cs typeface="CiscoSansTT"/>
              </a:rPr>
              <a:t>Title of your SR for the</a:t>
            </a:r>
          </a:p>
          <a:p>
            <a:r>
              <a:rPr lang="en-US" dirty="0">
                <a:solidFill>
                  <a:schemeClr val="bg1"/>
                </a:solidFill>
                <a:latin typeface="CiscoSansTT"/>
                <a:cs typeface="CiscoSansTT"/>
              </a:rPr>
              <a:t>July HackaTZon, prefix </a:t>
            </a:r>
            <a:endParaRPr lang="en-US" b="1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iscoSansTT"/>
                <a:cs typeface="CiscoSansTT"/>
              </a:rPr>
              <a:t>your SR title with </a:t>
            </a:r>
            <a:r>
              <a:rPr lang="en-US" b="1" dirty="0">
                <a:solidFill>
                  <a:schemeClr val="bg1"/>
                </a:solidFill>
                <a:latin typeface="CiscoSansTT"/>
                <a:cs typeface="CiscoSansTT"/>
              </a:rPr>
              <a:t>HTZ:07:2024 </a:t>
            </a:r>
            <a:endParaRPr lang="en-US" b="1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3D34D9-F110-9E77-4C67-EC600EF3BE74}"/>
              </a:ext>
            </a:extLst>
          </p:cNvPr>
          <p:cNvSpPr txBox="1"/>
          <p:nvPr/>
        </p:nvSpPr>
        <p:spPr>
          <a:xfrm>
            <a:off x="3432548" y="2398320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Severity stays at S4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C6F927-A6E9-444E-5542-D2CC930C8B0F}"/>
              </a:ext>
            </a:extLst>
          </p:cNvPr>
          <p:cNvSpPr txBox="1"/>
          <p:nvPr/>
        </p:nvSpPr>
        <p:spPr>
          <a:xfrm>
            <a:off x="3438454" y="3012683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Brief description of SR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E80635-C19D-0864-C261-3BCF39B5E731}"/>
              </a:ext>
            </a:extLst>
          </p:cNvPr>
          <p:cNvSpPr txBox="1"/>
          <p:nvPr/>
        </p:nvSpPr>
        <p:spPr>
          <a:xfrm>
            <a:off x="3414574" y="4747960"/>
            <a:ext cx="2424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Click on search icon </a:t>
            </a:r>
          </a:p>
          <a:p>
            <a:r>
              <a:rPr lang="en-US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to find and select </a:t>
            </a:r>
          </a:p>
          <a:p>
            <a:r>
              <a:rPr lang="en-US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your technology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6FEA982-319E-99F4-0CB1-65FAEBFE47BE}"/>
              </a:ext>
            </a:extLst>
          </p:cNvPr>
          <p:cNvSpPr/>
          <p:nvPr/>
        </p:nvSpPr>
        <p:spPr>
          <a:xfrm>
            <a:off x="6806990" y="4276727"/>
            <a:ext cx="541903" cy="4847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D0F71C8-DBBD-AAC2-1F23-3BADFBF1C150}"/>
              </a:ext>
            </a:extLst>
          </p:cNvPr>
          <p:cNvCxnSpPr/>
          <p:nvPr/>
        </p:nvCxnSpPr>
        <p:spPr>
          <a:xfrm>
            <a:off x="4995438" y="2798811"/>
            <a:ext cx="181974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B582A5F-4052-EE9A-A3B5-FFC89FBEF7DA}"/>
              </a:ext>
            </a:extLst>
          </p:cNvPr>
          <p:cNvCxnSpPr/>
          <p:nvPr/>
        </p:nvCxnSpPr>
        <p:spPr>
          <a:xfrm>
            <a:off x="5025994" y="5104042"/>
            <a:ext cx="181974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5B77B76-4D0C-06DA-246E-B758207EF2DD}"/>
              </a:ext>
            </a:extLst>
          </p:cNvPr>
          <p:cNvSpPr txBox="1"/>
          <p:nvPr/>
        </p:nvSpPr>
        <p:spPr>
          <a:xfrm>
            <a:off x="3416814" y="4074956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IC Type is always DOC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35D5AD9-E8A6-8F70-0A8A-37497C6AFCDC}"/>
              </a:ext>
            </a:extLst>
          </p:cNvPr>
          <p:cNvCxnSpPr/>
          <p:nvPr/>
        </p:nvCxnSpPr>
        <p:spPr>
          <a:xfrm>
            <a:off x="4994131" y="4444287"/>
            <a:ext cx="181974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0492D670-FDFF-4FFF-2888-FAFED9A5242D}"/>
              </a:ext>
            </a:extLst>
          </p:cNvPr>
          <p:cNvSpPr txBox="1">
            <a:spLocks/>
          </p:cNvSpPr>
          <p:nvPr/>
        </p:nvSpPr>
        <p:spPr>
          <a:xfrm>
            <a:off x="1349898" y="6434827"/>
            <a:ext cx="2447945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100" b="1" dirty="0">
                <a:solidFill>
                  <a:schemeClr val="bg1"/>
                </a:solidFill>
              </a:rPr>
              <a:t>July 2024 HackaTZon Kickoff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496DB84-9AE9-3A4E-B215-B3FDE02182B1}"/>
              </a:ext>
            </a:extLst>
          </p:cNvPr>
          <p:cNvSpPr txBox="1">
            <a:spLocks/>
          </p:cNvSpPr>
          <p:nvPr/>
        </p:nvSpPr>
        <p:spPr>
          <a:xfrm>
            <a:off x="826658" y="6428014"/>
            <a:ext cx="523240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94A09A9-5501-47C1-A89A-A340965A2BE2}" type="slidenum">
              <a:rPr lang="en-US" sz="1000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 sz="1000">
              <a:solidFill>
                <a:schemeClr val="bg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BF14B4-B491-DA21-5078-DB8A69B09033}"/>
              </a:ext>
            </a:extLst>
          </p:cNvPr>
          <p:cNvCxnSpPr/>
          <p:nvPr/>
        </p:nvCxnSpPr>
        <p:spPr>
          <a:xfrm>
            <a:off x="5014678" y="3486150"/>
            <a:ext cx="181974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09DB25D-BA79-520F-7F3B-2AECF73B8EAA}"/>
              </a:ext>
            </a:extLst>
          </p:cNvPr>
          <p:cNvCxnSpPr>
            <a:cxnSpLocks/>
          </p:cNvCxnSpPr>
          <p:nvPr/>
        </p:nvCxnSpPr>
        <p:spPr>
          <a:xfrm>
            <a:off x="5286375" y="1836247"/>
            <a:ext cx="156709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743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DB9A7BFD-7BAA-5EB5-42E7-4385263575BE}"/>
              </a:ext>
            </a:extLst>
          </p:cNvPr>
          <p:cNvGrpSpPr/>
          <p:nvPr/>
        </p:nvGrpSpPr>
        <p:grpSpPr>
          <a:xfrm>
            <a:off x="56368" y="423593"/>
            <a:ext cx="12001926" cy="6147883"/>
            <a:chOff x="56368" y="423593"/>
            <a:chExt cx="12001926" cy="614788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4B1CF71-4EDD-7399-EB49-2D8063466832}"/>
                </a:ext>
              </a:extLst>
            </p:cNvPr>
            <p:cNvSpPr txBox="1"/>
            <p:nvPr/>
          </p:nvSpPr>
          <p:spPr>
            <a:xfrm>
              <a:off x="485796" y="5740479"/>
              <a:ext cx="1140248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CiscoSansTT"/>
                  <a:cs typeface="CiscoSansTT"/>
                </a:rPr>
                <a:t>1.</a:t>
              </a:r>
              <a:r>
                <a:rPr lang="en-US" sz="1600" b="1" dirty="0">
                  <a:solidFill>
                    <a:srgbClr val="FF0000"/>
                  </a:solidFill>
                  <a:latin typeface="CiscoSansTT"/>
                  <a:cs typeface="CiscoSansTT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When you click the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Edit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icon (pencil) for the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Doc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Name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, an additional entry field opens. Enter the Tech Zone URL.</a:t>
              </a:r>
            </a:p>
            <a:p>
              <a:r>
                <a:rPr lang="en-US" sz="1600" b="1" dirty="0">
                  <a:solidFill>
                    <a:srgbClr val="FF0000"/>
                  </a:solidFill>
                  <a:latin typeface="CiscoSansTT"/>
                  <a:cs typeface="CiscoSansTT"/>
                </a:rPr>
                <a:t>2.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 Select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External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for the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IC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Publication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field.</a:t>
              </a:r>
            </a:p>
            <a:p>
              <a:r>
                <a:rPr lang="en-US" sz="1600" b="1" dirty="0">
                  <a:solidFill>
                    <a:srgbClr val="FF0000"/>
                  </a:solidFill>
                  <a:latin typeface="CiscoSansTT"/>
                  <a:cs typeface="CiscoSansTT"/>
                </a:rPr>
                <a:t>3.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 Select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DOC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Documentation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for the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IC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 </a:t>
              </a:r>
              <a:r>
                <a:rPr lang="en-US" sz="1600" b="1" dirty="0">
                  <a:solidFill>
                    <a:schemeClr val="bg1"/>
                  </a:solidFill>
                  <a:latin typeface="CiscoSansTT"/>
                  <a:cs typeface="CiscoSansTT"/>
                </a:rPr>
                <a:t>Created</a:t>
              </a:r>
              <a:r>
                <a:rPr lang="en-US" sz="1600" dirty="0">
                  <a:solidFill>
                    <a:schemeClr val="bg1"/>
                  </a:solidFill>
                  <a:latin typeface="CiscoSansTT"/>
                  <a:cs typeface="CiscoSansTT"/>
                </a:rPr>
                <a:t>.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269C96-E5AA-96AC-DE9F-3F71F1FF5E84}"/>
                </a:ext>
              </a:extLst>
            </p:cNvPr>
            <p:cNvGrpSpPr/>
            <p:nvPr/>
          </p:nvGrpSpPr>
          <p:grpSpPr>
            <a:xfrm>
              <a:off x="56368" y="423593"/>
              <a:ext cx="12001926" cy="5138322"/>
              <a:chOff x="56368" y="423593"/>
              <a:chExt cx="12001926" cy="5138322"/>
            </a:xfrm>
          </p:grpSpPr>
          <p:pic>
            <p:nvPicPr>
              <p:cNvPr id="6" name="Picture 5" descr="A screenshot of a computer&#10;&#10;Description automatically generated">
                <a:extLst>
                  <a:ext uri="{FF2B5EF4-FFF2-40B4-BE49-F238E27FC236}">
                    <a16:creationId xmlns:a16="http://schemas.microsoft.com/office/drawing/2014/main" id="{136F1298-8A1A-175C-EE91-94AB583C9C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68" y="423630"/>
                <a:ext cx="12001926" cy="5138285"/>
              </a:xfrm>
              <a:prstGeom prst="rect">
                <a:avLst/>
              </a:prstGeom>
              <a:ln>
                <a:noFill/>
              </a:ln>
            </p:spPr>
          </p:pic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1C6D5A9C-1832-B485-3557-310B3FD5A13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2074274" y="3333590"/>
                <a:ext cx="1819746" cy="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CDC1B4-0A09-6681-3181-8DFE10552B2D}"/>
                  </a:ext>
                </a:extLst>
              </p:cNvPr>
              <p:cNvSpPr txBox="1"/>
              <p:nvPr/>
            </p:nvSpPr>
            <p:spPr>
              <a:xfrm>
                <a:off x="2105304" y="3036345"/>
                <a:ext cx="191590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  <a:latin typeface="CiscoSansME" pitchFamily="2" charset="0"/>
                    <a:cs typeface="CiscoSansME" pitchFamily="2" charset="0"/>
                  </a:rPr>
                  <a:t>Title of Doc IC SR</a:t>
                </a: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80CA1D6-20A4-4661-E36D-0C15C39F00AF}"/>
                  </a:ext>
                </a:extLst>
              </p:cNvPr>
              <p:cNvGrpSpPr/>
              <p:nvPr/>
            </p:nvGrpSpPr>
            <p:grpSpPr>
              <a:xfrm>
                <a:off x="2936065" y="423593"/>
                <a:ext cx="1915909" cy="338554"/>
                <a:chOff x="2184736" y="3246122"/>
                <a:chExt cx="1915909" cy="670826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1C38C3DD-BA1D-B53D-05B0-31E7243F39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251874" y="3641145"/>
                  <a:ext cx="860196" cy="0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AB6493A-B9FB-9E70-3217-A86AE2BD9FBF}"/>
                    </a:ext>
                  </a:extLst>
                </p:cNvPr>
                <p:cNvSpPr txBox="1"/>
                <p:nvPr/>
              </p:nvSpPr>
              <p:spPr>
                <a:xfrm>
                  <a:off x="2184736" y="3246122"/>
                  <a:ext cx="1915909" cy="6708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CiscoSansME" pitchFamily="2" charset="0"/>
                      <a:cs typeface="CiscoSansME" pitchFamily="2" charset="0"/>
                    </a:rPr>
                    <a:t>Title of Doc IC SR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E9800A1-A02E-B3F4-4351-1E60E611DEA5}"/>
                  </a:ext>
                </a:extLst>
              </p:cNvPr>
              <p:cNvGrpSpPr/>
              <p:nvPr/>
            </p:nvGrpSpPr>
            <p:grpSpPr>
              <a:xfrm>
                <a:off x="2043652" y="3953055"/>
                <a:ext cx="1859420" cy="338554"/>
                <a:chOff x="2356666" y="2858399"/>
                <a:chExt cx="1859420" cy="338554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6D8F0393-50A5-DEE6-377D-A6911313A1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2356667" y="3164430"/>
                  <a:ext cx="1819746" cy="0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99DB2C0-477C-AD30-987E-AFB566F1EB49}"/>
                    </a:ext>
                  </a:extLst>
                </p:cNvPr>
                <p:cNvSpPr txBox="1"/>
                <p:nvPr/>
              </p:nvSpPr>
              <p:spPr>
                <a:xfrm>
                  <a:off x="2356666" y="2858399"/>
                  <a:ext cx="18594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>
                      <a:solidFill>
                        <a:schemeClr val="bg1"/>
                      </a:solidFill>
                      <a:latin typeface="CiscoSansME" pitchFamily="2" charset="0"/>
                      <a:cs typeface="CiscoSansME" pitchFamily="2" charset="0"/>
                    </a:rPr>
                    <a:t>Technology of SR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E4A4558-F091-4A18-5DE1-24FD4B9E27DE}"/>
                  </a:ext>
                </a:extLst>
              </p:cNvPr>
              <p:cNvGrpSpPr/>
              <p:nvPr/>
            </p:nvGrpSpPr>
            <p:grpSpPr>
              <a:xfrm>
                <a:off x="6057331" y="4893187"/>
                <a:ext cx="2474460" cy="338554"/>
                <a:chOff x="1594152" y="3132426"/>
                <a:chExt cx="2474460" cy="338554"/>
              </a:xfrm>
            </p:grpSpPr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A9EB3816-AC9C-0AB7-3031-EC409284F1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2207982" y="3443607"/>
                  <a:ext cx="1819746" cy="0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E634082-E925-7379-FAA2-6C28506AB178}"/>
                    </a:ext>
                  </a:extLst>
                </p:cNvPr>
                <p:cNvSpPr txBox="1"/>
                <p:nvPr/>
              </p:nvSpPr>
              <p:spPr>
                <a:xfrm>
                  <a:off x="1594152" y="3132426"/>
                  <a:ext cx="247446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>
                      <a:solidFill>
                        <a:schemeClr val="bg1"/>
                      </a:solidFill>
                      <a:latin typeface="CiscoSansME" pitchFamily="2" charset="0"/>
                      <a:cs typeface="CiscoSansME" pitchFamily="2" charset="0"/>
                    </a:rPr>
                    <a:t>External Cisco.com URL</a:t>
                  </a: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B0AC399-D1E9-E4E8-E8B1-9D973F6EF57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330645" y="4703201"/>
                <a:ext cx="1819746" cy="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C33EF3F-AAF3-0FAD-841B-B59936789295}"/>
                  </a:ext>
                </a:extLst>
              </p:cNvPr>
              <p:cNvSpPr txBox="1"/>
              <p:nvPr/>
            </p:nvSpPr>
            <p:spPr>
              <a:xfrm>
                <a:off x="5418299" y="4536542"/>
                <a:ext cx="120097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  <a:latin typeface="CiscoSansTT" panose="020B0503020201020303" pitchFamily="34" charset="0"/>
                    <a:cs typeface="CiscoSansTT" panose="020B0503020201020303" pitchFamily="34" charset="0"/>
                  </a:rPr>
                  <a:t>Type of IC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C110DC4E-0819-4A16-C7F2-FBF104AC49E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753942" y="4882057"/>
                <a:ext cx="1819746" cy="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C751F9C-71A7-D9AF-DC87-A7AE3C63D7F6}"/>
                  </a:ext>
                </a:extLst>
              </p:cNvPr>
              <p:cNvSpPr txBox="1"/>
              <p:nvPr/>
            </p:nvSpPr>
            <p:spPr>
              <a:xfrm>
                <a:off x="2136428" y="4561988"/>
                <a:ext cx="2053767" cy="61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  <a:latin typeface="CiscoSansME" pitchFamily="2" charset="0"/>
                    <a:cs typeface="CiscoSansME" pitchFamily="2" charset="0"/>
                  </a:rPr>
                  <a:t>Title of TZ Article</a:t>
                </a:r>
                <a:r>
                  <a:rPr lang="en-US" b="1">
                    <a:solidFill>
                      <a:srgbClr val="FF0000"/>
                    </a:solidFill>
                    <a:latin typeface="CiscoSansME" pitchFamily="2" charset="0"/>
                    <a:cs typeface="CiscoSansME" pitchFamily="2" charset="0"/>
                  </a:rPr>
                  <a:t>* </a:t>
                </a:r>
              </a:p>
              <a:p>
                <a:r>
                  <a:rPr lang="en-US" sz="1600">
                    <a:solidFill>
                      <a:schemeClr val="bg1"/>
                    </a:solidFill>
                    <a:latin typeface="CiscoSansTT" panose="020B0503020201020303" pitchFamily="34" charset="0"/>
                    <a:cs typeface="CiscoSansTT" panose="020B0503020201020303" pitchFamily="34" charset="0"/>
                  </a:rPr>
                  <a:t>(Add TZ URL link</a:t>
                </a:r>
                <a:r>
                  <a:rPr lang="en-US" sz="1600">
                    <a:solidFill>
                      <a:srgbClr val="FF0000"/>
                    </a:solidFill>
                    <a:latin typeface="CiscoSansTT" panose="020B0503020201020303" pitchFamily="34" charset="0"/>
                    <a:cs typeface="CiscoSansTT" panose="020B0503020201020303" pitchFamily="34" charset="0"/>
                  </a:rPr>
                  <a:t>)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8922F05-A99C-EDB8-74C2-A48400B697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81465" y="1614327"/>
                <a:ext cx="791619" cy="78608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16DFFE4-CCE6-D3D0-ED14-B8CDF967B216}"/>
                  </a:ext>
                </a:extLst>
              </p:cNvPr>
              <p:cNvSpPr txBox="1"/>
              <p:nvPr/>
            </p:nvSpPr>
            <p:spPr>
              <a:xfrm>
                <a:off x="4593018" y="1484354"/>
                <a:ext cx="408425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  <a:latin typeface="CiscoSansME" pitchFamily="2" charset="0"/>
                    <a:cs typeface="CiscoSansME" pitchFamily="2" charset="0"/>
                  </a:rPr>
                  <a:t>Use Actions to Move SR to next Stage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3DA2AB4-5DC8-53A1-8062-8BCF2A1F3E87}"/>
                  </a:ext>
                </a:extLst>
              </p:cNvPr>
              <p:cNvSpPr/>
              <p:nvPr/>
            </p:nvSpPr>
            <p:spPr>
              <a:xfrm>
                <a:off x="4216460" y="3205622"/>
                <a:ext cx="235390" cy="199173"/>
              </a:xfrm>
              <a:prstGeom prst="ellipse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rgbClr val="00B050"/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CB2688-83E2-A189-33F7-2BE46769B430}"/>
                  </a:ext>
                </a:extLst>
              </p:cNvPr>
              <p:cNvSpPr txBox="1"/>
              <p:nvPr/>
            </p:nvSpPr>
            <p:spPr>
              <a:xfrm>
                <a:off x="4099242" y="2823496"/>
                <a:ext cx="1003801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  <a:latin typeface="CiscoSansME" pitchFamily="2" charset="0"/>
                    <a:cs typeface="CiscoSansME" pitchFamily="2" charset="0"/>
                  </a:rPr>
                  <a:t>Edit icon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5619119-A355-7E68-A763-2F34496082AE}"/>
                  </a:ext>
                </a:extLst>
              </p:cNvPr>
              <p:cNvSpPr txBox="1"/>
              <p:nvPr/>
            </p:nvSpPr>
            <p:spPr>
              <a:xfrm>
                <a:off x="1174567" y="1387991"/>
                <a:ext cx="2271776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  <a:latin typeface="CiscoSansME" pitchFamily="2" charset="0"/>
                    <a:cs typeface="CiscoSansME" pitchFamily="2" charset="0"/>
                  </a:rPr>
                  <a:t>Publication Status Bar</a:t>
                </a: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C1589FE3-4311-4771-2816-7A9016E9DE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6343" y="1124875"/>
                <a:ext cx="719156" cy="404034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1839C5FF-E5D9-2877-98F2-DB3A3DC863E6}"/>
                  </a:ext>
                </a:extLst>
              </p:cNvPr>
              <p:cNvSpPr/>
              <p:nvPr/>
            </p:nvSpPr>
            <p:spPr>
              <a:xfrm>
                <a:off x="109010" y="4657227"/>
                <a:ext cx="588818" cy="338554"/>
              </a:xfrm>
              <a:prstGeom prst="ellipse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321880C8-8177-7263-4136-079DE286A3EF}"/>
                  </a:ext>
                </a:extLst>
              </p:cNvPr>
              <p:cNvSpPr/>
              <p:nvPr/>
            </p:nvSpPr>
            <p:spPr>
              <a:xfrm>
                <a:off x="4440684" y="4606464"/>
                <a:ext cx="638804" cy="376146"/>
              </a:xfrm>
              <a:prstGeom prst="ellipse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181204-5642-3EFE-B55B-67755DB104F8}"/>
                  </a:ext>
                </a:extLst>
              </p:cNvPr>
              <p:cNvSpPr txBox="1"/>
              <p:nvPr/>
            </p:nvSpPr>
            <p:spPr>
              <a:xfrm>
                <a:off x="445845" y="4381886"/>
                <a:ext cx="102260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F0000"/>
                    </a:solidFill>
                    <a:latin typeface="CiscoSansTT" panose="020B0503020201020303" pitchFamily="34" charset="0"/>
                    <a:cs typeface="CiscoSansTT" panose="020B0503020201020303" pitchFamily="34" charset="0"/>
                  </a:rPr>
                  <a:t>2.</a:t>
                </a:r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B5424A-0CE8-45CF-7BBE-160E6CE997AA}"/>
                  </a:ext>
                </a:extLst>
              </p:cNvPr>
              <p:cNvSpPr txBox="1"/>
              <p:nvPr/>
            </p:nvSpPr>
            <p:spPr>
              <a:xfrm>
                <a:off x="4837079" y="4584151"/>
                <a:ext cx="43224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F0000"/>
                    </a:solidFill>
                    <a:latin typeface="CiscoSansME" pitchFamily="2" charset="0"/>
                    <a:cs typeface="CiscoSansME" pitchFamily="2" charset="0"/>
                  </a:rPr>
                  <a:t>3.</a:t>
                </a:r>
                <a:endParaRPr lang="en-US" dirty="0">
                  <a:latin typeface="CiscoSansME" pitchFamily="2" charset="0"/>
                  <a:cs typeface="CiscoSansME" pitchFamily="2" charset="0"/>
                </a:endParaRPr>
              </a:p>
            </p:txBody>
          </p:sp>
        </p:grp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4B2A5D1-82B6-C838-DD11-E258FBB2A525}"/>
              </a:ext>
            </a:extLst>
          </p:cNvPr>
          <p:cNvCxnSpPr/>
          <p:nvPr/>
        </p:nvCxnSpPr>
        <p:spPr>
          <a:xfrm>
            <a:off x="7251605" y="1759129"/>
            <a:ext cx="181974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7E27A96-3C11-6634-08DA-59399093E104}"/>
              </a:ext>
            </a:extLst>
          </p:cNvPr>
          <p:cNvCxnSpPr>
            <a:cxnSpLocks/>
          </p:cNvCxnSpPr>
          <p:nvPr/>
        </p:nvCxnSpPr>
        <p:spPr>
          <a:xfrm flipH="1" flipV="1">
            <a:off x="5319732" y="4822431"/>
            <a:ext cx="1779098" cy="91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24B7BC-97A1-34F3-7606-0C0F9B2089E9}"/>
              </a:ext>
            </a:extLst>
          </p:cNvPr>
          <p:cNvCxnSpPr>
            <a:cxnSpLocks/>
          </p:cNvCxnSpPr>
          <p:nvPr/>
        </p:nvCxnSpPr>
        <p:spPr>
          <a:xfrm flipH="1" flipV="1">
            <a:off x="5417423" y="5146816"/>
            <a:ext cx="1779098" cy="91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1F2D11B-54AB-ADEE-C6B2-91506ED2F78A}"/>
              </a:ext>
            </a:extLst>
          </p:cNvPr>
          <p:cNvCxnSpPr>
            <a:cxnSpLocks/>
          </p:cNvCxnSpPr>
          <p:nvPr/>
        </p:nvCxnSpPr>
        <p:spPr>
          <a:xfrm flipH="1" flipV="1">
            <a:off x="2084821" y="3319852"/>
            <a:ext cx="1779098" cy="91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F3FAF18-E210-364E-B855-67BF4D3EA4A8}"/>
              </a:ext>
            </a:extLst>
          </p:cNvPr>
          <p:cNvCxnSpPr>
            <a:cxnSpLocks/>
          </p:cNvCxnSpPr>
          <p:nvPr/>
        </p:nvCxnSpPr>
        <p:spPr>
          <a:xfrm flipH="1" flipV="1">
            <a:off x="2066459" y="4871394"/>
            <a:ext cx="1779098" cy="91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7AEDB32-2BE3-70A9-A850-D2FF57396D9A}"/>
              </a:ext>
            </a:extLst>
          </p:cNvPr>
          <p:cNvCxnSpPr>
            <a:cxnSpLocks/>
          </p:cNvCxnSpPr>
          <p:nvPr/>
        </p:nvCxnSpPr>
        <p:spPr>
          <a:xfrm flipH="1" flipV="1">
            <a:off x="2066458" y="4265466"/>
            <a:ext cx="1779098" cy="91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C9FF5DC-EF92-D232-0401-1EB9A4656FDB}"/>
              </a:ext>
            </a:extLst>
          </p:cNvPr>
          <p:cNvCxnSpPr>
            <a:cxnSpLocks/>
          </p:cNvCxnSpPr>
          <p:nvPr/>
        </p:nvCxnSpPr>
        <p:spPr>
          <a:xfrm flipV="1">
            <a:off x="3322255" y="1314570"/>
            <a:ext cx="789505" cy="3068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4B89937-485E-F0D9-8976-A46636E3CCC1}"/>
              </a:ext>
            </a:extLst>
          </p:cNvPr>
          <p:cNvSpPr/>
          <p:nvPr/>
        </p:nvSpPr>
        <p:spPr>
          <a:xfrm>
            <a:off x="4211705" y="3195367"/>
            <a:ext cx="266240" cy="2386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5B248B-8985-8611-C5EA-C359254282A1}"/>
              </a:ext>
            </a:extLst>
          </p:cNvPr>
          <p:cNvSpPr txBox="1"/>
          <p:nvPr/>
        </p:nvSpPr>
        <p:spPr>
          <a:xfrm>
            <a:off x="4318286" y="294538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1505584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 shot of a computer&#10;&#10;Description automatically generated">
            <a:extLst>
              <a:ext uri="{FF2B5EF4-FFF2-40B4-BE49-F238E27FC236}">
                <a16:creationId xmlns:a16="http://schemas.microsoft.com/office/drawing/2014/main" id="{9E1A42F6-A4C0-76FA-3943-22425434A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359" y="1771866"/>
            <a:ext cx="3703641" cy="289585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1F4951F-0708-C69C-779F-6C7F85546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47" y="3284324"/>
            <a:ext cx="10935151" cy="2323220"/>
          </a:xfrm>
          <a:prstGeom prst="rect">
            <a:avLst/>
          </a:prstGeom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566E7E-27E7-71E1-A407-22B4041A275C}"/>
              </a:ext>
            </a:extLst>
          </p:cNvPr>
          <p:cNvSpPr txBox="1"/>
          <p:nvPr/>
        </p:nvSpPr>
        <p:spPr>
          <a:xfrm>
            <a:off x="2642329" y="5607544"/>
            <a:ext cx="724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Use the </a:t>
            </a:r>
            <a:r>
              <a:rPr lang="en-US" b="1" dirty="0">
                <a:solidFill>
                  <a:schemeClr val="bg1"/>
                </a:solidFill>
              </a:rPr>
              <a:t>Actions</a:t>
            </a:r>
            <a:r>
              <a:rPr lang="en-US" dirty="0">
                <a:solidFill>
                  <a:schemeClr val="bg1"/>
                </a:solidFill>
              </a:rPr>
              <a:t> field to </a:t>
            </a:r>
            <a:r>
              <a:rPr lang="en-US" b="1" dirty="0">
                <a:solidFill>
                  <a:schemeClr val="bg1"/>
                </a:solidFill>
              </a:rPr>
              <a:t>Move </a:t>
            </a:r>
            <a:r>
              <a:rPr lang="en-US" dirty="0">
                <a:solidFill>
                  <a:schemeClr val="bg1"/>
                </a:solidFill>
              </a:rPr>
              <a:t>SR</a:t>
            </a:r>
            <a:r>
              <a:rPr lang="en-US" b="1" dirty="0">
                <a:solidFill>
                  <a:schemeClr val="bg1"/>
                </a:solidFill>
              </a:rPr>
              <a:t> Forward</a:t>
            </a:r>
            <a:r>
              <a:rPr lang="en-US" dirty="0">
                <a:solidFill>
                  <a:schemeClr val="bg1"/>
                </a:solidFill>
              </a:rPr>
              <a:t> through the publication stages.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DC530ADD-F19E-79B3-8EC0-2399A485680C}"/>
              </a:ext>
            </a:extLst>
          </p:cNvPr>
          <p:cNvSpPr txBox="1">
            <a:spLocks/>
          </p:cNvSpPr>
          <p:nvPr/>
        </p:nvSpPr>
        <p:spPr>
          <a:xfrm>
            <a:off x="372547" y="954670"/>
            <a:ext cx="11587254" cy="70569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latin typeface="CiscoSansTT" panose="020B0503020201020303" pitchFamily="34" charset="0"/>
                <a:cs typeface="CiscoSansTT" panose="020B0503020201020303" pitchFamily="34" charset="0"/>
              </a:rPr>
              <a:t>Moving through the CSOne Publication Stages</a:t>
            </a:r>
          </a:p>
        </p:txBody>
      </p:sp>
    </p:spTree>
    <p:extLst>
      <p:ext uri="{BB962C8B-B14F-4D97-AF65-F5344CB8AC3E}">
        <p14:creationId xmlns:p14="http://schemas.microsoft.com/office/powerpoint/2010/main" val="1139290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309DDA-B9A5-B034-484C-D4A3C03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Abadi" panose="020B0604020104020204" pitchFamily="34" charset="0"/>
              </a:rPr>
              <a:t>Gen AI for Technical Writing</a:t>
            </a:r>
          </a:p>
        </p:txBody>
      </p:sp>
    </p:spTree>
    <p:extLst>
      <p:ext uri="{BB962C8B-B14F-4D97-AF65-F5344CB8AC3E}">
        <p14:creationId xmlns:p14="http://schemas.microsoft.com/office/powerpoint/2010/main" val="2818923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BCA20E-F52F-F4D7-0EAF-AA133AE3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42" y="1571625"/>
            <a:ext cx="3242733" cy="4624916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</a:t>
            </a:r>
            <a:r>
              <a:rPr lang="en-US" sz="2000" b="1" dirty="0" err="1">
                <a:latin typeface="CiscoSansTT" panose="020B0503020201020303" pitchFamily="34" charset="0"/>
                <a:cs typeface="CiscoSansTT" panose="020B0503020201020303" pitchFamily="34" charset="0"/>
              </a:rPr>
              <a:t>BridgetIT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is Cisco’s Gen AI tool. It is built on Chat GPT-4. But you can use it with Chat GPT-3.5 as well.</a:t>
            </a: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</a:t>
            </a:r>
            <a:r>
              <a:rPr lang="en-US" sz="2000" b="1" dirty="0" err="1">
                <a:latin typeface="CiscoSansTT" panose="020B0503020201020303" pitchFamily="34" charset="0"/>
                <a:cs typeface="CiscoSansTT" panose="020B0503020201020303" pitchFamily="34" charset="0"/>
              </a:rPr>
              <a:t>BridgeIT</a:t>
            </a:r>
            <a:r>
              <a:rPr lang="en-US" sz="2000" dirty="0" err="1">
                <a:latin typeface="CiscoSansTT" panose="020B0503020201020303" pitchFamily="34" charset="0"/>
                <a:cs typeface="CiscoSansTT" panose="020B0503020201020303" pitchFamily="34" charset="0"/>
              </a:rPr>
              <a:t>’s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knowledge database is up to 2023. 2024 data has not been integrated into </a:t>
            </a:r>
            <a:r>
              <a:rPr lang="en-US" sz="2000" dirty="0" err="1">
                <a:latin typeface="CiscoSansTT" panose="020B0503020201020303" pitchFamily="34" charset="0"/>
                <a:cs typeface="CiscoSansTT" panose="020B0503020201020303" pitchFamily="34" charset="0"/>
              </a:rPr>
              <a:t>BridgeIT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yet.</a:t>
            </a: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</a:t>
            </a:r>
            <a:r>
              <a:rPr lang="en-US" sz="2000" b="1" dirty="0" err="1">
                <a:latin typeface="CiscoSansTT" panose="020B0503020201020303" pitchFamily="34" charset="0"/>
                <a:cs typeface="CiscoSansTT" panose="020B0503020201020303" pitchFamily="34" charset="0"/>
              </a:rPr>
              <a:t>BridgeIT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is a </a:t>
            </a:r>
            <a:r>
              <a:rPr lang="en-US" sz="2000" i="1" u="sng" dirty="0">
                <a:latin typeface="CiscoSansTT" panose="020B0503020201020303" pitchFamily="34" charset="0"/>
                <a:cs typeface="CiscoSansTT" panose="020B0503020201020303" pitchFamily="34" charset="0"/>
              </a:rPr>
              <a:t>tool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that can assist you in your writing or other queries</a:t>
            </a:r>
            <a:r>
              <a:rPr lang="en-US" sz="2000" dirty="0"/>
              <a:t>.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F07939-463A-7FF5-40BA-070162D8AC31}"/>
              </a:ext>
            </a:extLst>
          </p:cNvPr>
          <p:cNvSpPr txBox="1"/>
          <p:nvPr/>
        </p:nvSpPr>
        <p:spPr>
          <a:xfrm>
            <a:off x="420382" y="609280"/>
            <a:ext cx="7345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Introducing Bridget IT and Gen AI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983560B-BA8F-5D9D-97D3-EB08E1C12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798" y="1571625"/>
            <a:ext cx="7587728" cy="33623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216AAFD5-3240-459A-0FEB-361570C59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690" y="522913"/>
            <a:ext cx="2870205" cy="4095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9BD251-0937-B622-2BC3-2D7254D9C65C}"/>
              </a:ext>
            </a:extLst>
          </p:cNvPr>
          <p:cNvSpPr txBox="1"/>
          <p:nvPr/>
        </p:nvSpPr>
        <p:spPr>
          <a:xfrm>
            <a:off x="4448700" y="5388463"/>
            <a:ext cx="7047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**Do not expect </a:t>
            </a:r>
            <a:r>
              <a:rPr lang="en-US" sz="1800" dirty="0" err="1">
                <a:solidFill>
                  <a:schemeClr val="bg1"/>
                </a:solidFill>
              </a:rPr>
              <a:t>BridgeIT</a:t>
            </a:r>
            <a:r>
              <a:rPr lang="en-US" sz="1800" dirty="0">
                <a:solidFill>
                  <a:schemeClr val="bg1"/>
                </a:solidFill>
              </a:rPr>
              <a:t> to produce a final, polished article for you.**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09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BCA20E-F52F-F4D7-0EAF-AA133AE3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1571220"/>
            <a:ext cx="3852333" cy="556789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You </a:t>
            </a:r>
            <a:r>
              <a:rPr lang="en-US" sz="2000" i="1" u="sng" dirty="0">
                <a:latin typeface="CiscoSansTT" panose="020B0503020201020303" pitchFamily="34" charset="0"/>
                <a:cs typeface="CiscoSansTT" panose="020B0503020201020303" pitchFamily="34" charset="0"/>
              </a:rPr>
              <a:t>must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still adhere to Cisco writing standards and the CCW alerts in the Tech Zone and the standards for Cisco.com.</a:t>
            </a: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Use it as a </a:t>
            </a:r>
            <a:r>
              <a:rPr lang="en-US" sz="2000" i="1" u="sng" dirty="0">
                <a:latin typeface="CiscoSansTT" panose="020B0503020201020303" pitchFamily="34" charset="0"/>
                <a:cs typeface="CiscoSansTT" panose="020B0503020201020303" pitchFamily="34" charset="0"/>
              </a:rPr>
              <a:t>tool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to get started on our article or to gather research for your article.</a:t>
            </a: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You still need to </a:t>
            </a:r>
            <a:r>
              <a:rPr lang="en-US" sz="2000" i="1" u="sng" dirty="0">
                <a:latin typeface="CiscoSansTT" panose="020B0503020201020303" pitchFamily="34" charset="0"/>
                <a:cs typeface="CiscoSansTT" panose="020B0503020201020303" pitchFamily="34" charset="0"/>
              </a:rPr>
              <a:t>check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</a:t>
            </a:r>
            <a:r>
              <a:rPr lang="en-US" sz="2000" dirty="0" err="1">
                <a:latin typeface="CiscoSansTT" panose="020B0503020201020303" pitchFamily="34" charset="0"/>
                <a:cs typeface="CiscoSansTT" panose="020B0503020201020303" pitchFamily="34" charset="0"/>
              </a:rPr>
              <a:t>BridgeIT’s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output for grammar, spelling, punctuation errors, and incorrect information.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F07939-463A-7FF5-40BA-070162D8AC31}"/>
              </a:ext>
            </a:extLst>
          </p:cNvPr>
          <p:cNvSpPr txBox="1"/>
          <p:nvPr/>
        </p:nvSpPr>
        <p:spPr>
          <a:xfrm>
            <a:off x="425524" y="404513"/>
            <a:ext cx="7978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Introducing Gen AI and Tech Writing</a:t>
            </a: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DF03458E-79D8-58CE-E9EC-2C2B848BD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1690" y="522913"/>
            <a:ext cx="2870205" cy="409533"/>
          </a:xfrm>
          <a:prstGeom prst="rect">
            <a:avLst/>
          </a:prstGeom>
        </p:spPr>
      </p:pic>
      <p:pic>
        <p:nvPicPr>
          <p:cNvPr id="5" name="Picture 4" descr="A close-up of a message&#10;&#10;Description automatically generated">
            <a:extLst>
              <a:ext uri="{FF2B5EF4-FFF2-40B4-BE49-F238E27FC236}">
                <a16:creationId xmlns:a16="http://schemas.microsoft.com/office/drawing/2014/main" id="{16E00821-108E-A2F0-830A-F93DB810E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270" y="1689618"/>
            <a:ext cx="6530906" cy="246147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48AA08-E2D9-7781-169D-6CB1170256EC}"/>
              </a:ext>
            </a:extLst>
          </p:cNvPr>
          <p:cNvSpPr txBox="1"/>
          <p:nvPr/>
        </p:nvSpPr>
        <p:spPr>
          <a:xfrm>
            <a:off x="5470558" y="4538931"/>
            <a:ext cx="5232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**Learn how to write clear and detailed prompts.**</a:t>
            </a:r>
          </a:p>
        </p:txBody>
      </p:sp>
    </p:spTree>
    <p:extLst>
      <p:ext uri="{BB962C8B-B14F-4D97-AF65-F5344CB8AC3E}">
        <p14:creationId xmlns:p14="http://schemas.microsoft.com/office/powerpoint/2010/main" val="4278964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BCA20E-F52F-F4D7-0EAF-AA133AE3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81" y="1665507"/>
            <a:ext cx="4909608" cy="5101166"/>
          </a:xfrm>
        </p:spPr>
        <p:txBody>
          <a:bodyPr>
            <a:normAutofit/>
          </a:bodyPr>
          <a:lstStyle/>
          <a:p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</a:t>
            </a:r>
            <a:r>
              <a:rPr lang="en-US" sz="2000" b="1" dirty="0">
                <a:latin typeface="CiscoSansTT" panose="020B0503020201020303" pitchFamily="34" charset="0"/>
                <a:cs typeface="CiscoSansTT" panose="020B0503020201020303" pitchFamily="34" charset="0"/>
              </a:rPr>
              <a:t>DO NOT copy/paste 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materials from </a:t>
            </a:r>
            <a:r>
              <a:rPr lang="en-US" sz="2000" dirty="0" err="1">
                <a:latin typeface="CiscoSansTT" panose="020B0503020201020303" pitchFamily="34" charset="0"/>
                <a:cs typeface="CiscoSansTT" panose="020B0503020201020303" pitchFamily="34" charset="0"/>
              </a:rPr>
              <a:t>BridgeIT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directly into your HackaTZon article.</a:t>
            </a: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A Gen AI/</a:t>
            </a:r>
            <a:r>
              <a:rPr lang="en-US" sz="2000" dirty="0" err="1">
                <a:latin typeface="CiscoSansTT" panose="020B0503020201020303" pitchFamily="34" charset="0"/>
                <a:cs typeface="CiscoSansTT" panose="020B0503020201020303" pitchFamily="34" charset="0"/>
              </a:rPr>
              <a:t>BridgetIT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 workshop is being planned.</a:t>
            </a: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b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</a:b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- See the </a:t>
            </a:r>
            <a:r>
              <a:rPr lang="en-US" sz="2000" b="1" dirty="0">
                <a:solidFill>
                  <a:srgbClr val="0070C0"/>
                </a:solidFill>
                <a:latin typeface="CiscoSansTT" panose="020B0503020201020303" pitchFamily="34" charset="0"/>
                <a:cs typeface="CiscoSansTT" panose="020B05030202010203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 IC HackaTZon </a:t>
            </a:r>
            <a:r>
              <a:rPr lang="en-US" sz="2000" dirty="0">
                <a:latin typeface="CiscoSansTT" panose="020B0503020201020303" pitchFamily="34" charset="0"/>
                <a:cs typeface="CiscoSansTT" panose="020B0503020201020303" pitchFamily="34" charset="0"/>
              </a:rPr>
              <a:t>site for updates.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F07939-463A-7FF5-40BA-070162D8AC31}"/>
              </a:ext>
            </a:extLst>
          </p:cNvPr>
          <p:cNvSpPr txBox="1"/>
          <p:nvPr/>
        </p:nvSpPr>
        <p:spPr>
          <a:xfrm>
            <a:off x="570105" y="522913"/>
            <a:ext cx="5145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HackaTZon and Gen AI</a:t>
            </a: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40C67E81-4D6F-27DC-90C5-6237CE394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690" y="522913"/>
            <a:ext cx="2870205" cy="409533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2B88021F-9123-65F5-C236-6FA147960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66" y="1235310"/>
            <a:ext cx="5287689" cy="537101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66052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309DDA-B9A5-B034-484C-D4A3C03D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Abadi" panose="020B0604020104020204" pitchFamily="34" charset="0"/>
              </a:rPr>
              <a:t>The Team</a:t>
            </a:r>
          </a:p>
        </p:txBody>
      </p:sp>
    </p:spTree>
    <p:extLst>
      <p:ext uri="{BB962C8B-B14F-4D97-AF65-F5344CB8AC3E}">
        <p14:creationId xmlns:p14="http://schemas.microsoft.com/office/powerpoint/2010/main" val="40725438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9A75D4-5675-978B-863E-B2661733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143" y="868934"/>
            <a:ext cx="12192000" cy="975783"/>
          </a:xfrm>
        </p:spPr>
        <p:txBody>
          <a:bodyPr/>
          <a:lstStyle/>
          <a:p>
            <a:pPr algn="ctr"/>
            <a:r>
              <a:rPr lang="en-US" sz="3700" b="0">
                <a:latin typeface="CiscoSansME"/>
                <a:cs typeface="CiscoSansME"/>
              </a:rPr>
              <a:t>Doc IC Tech Writers / Presenters</a:t>
            </a: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E8C4D1DF-3634-327B-B742-2D3B0E3F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1690" y="522913"/>
            <a:ext cx="2870205" cy="40953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B8CFF75-2AB7-BA27-F285-4B58F111EBAC}"/>
              </a:ext>
            </a:extLst>
          </p:cNvPr>
          <p:cNvGrpSpPr/>
          <p:nvPr/>
        </p:nvGrpSpPr>
        <p:grpSpPr>
          <a:xfrm>
            <a:off x="1353437" y="2079169"/>
            <a:ext cx="2996324" cy="1045756"/>
            <a:chOff x="3551102" y="1422813"/>
            <a:chExt cx="2247243" cy="784317"/>
          </a:xfrm>
        </p:grpSpPr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85E7D84A-074A-AE10-C905-367DF27E736C}"/>
                </a:ext>
              </a:extLst>
            </p:cNvPr>
            <p:cNvSpPr txBox="1">
              <a:spLocks/>
            </p:cNvSpPr>
            <p:nvPr/>
          </p:nvSpPr>
          <p:spPr>
            <a:xfrm>
              <a:off x="4271456" y="1470438"/>
              <a:ext cx="1266043" cy="324120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rgbClr val="0070C0"/>
                  </a:solidFill>
                  <a:latin typeface="CiscoSansTT"/>
                </a:rPr>
                <a:t>David Frain</a:t>
              </a:r>
            </a:p>
          </p:txBody>
        </p:sp>
        <p:sp>
          <p:nvSpPr>
            <p:cNvPr id="8" name="Text Placeholder 2">
              <a:extLst>
                <a:ext uri="{FF2B5EF4-FFF2-40B4-BE49-F238E27FC236}">
                  <a16:creationId xmlns:a16="http://schemas.microsoft.com/office/drawing/2014/main" id="{345ECCEB-8E7F-29DD-F871-F11891BBEF0A}"/>
                </a:ext>
              </a:extLst>
            </p:cNvPr>
            <p:cNvSpPr txBox="1">
              <a:spLocks/>
            </p:cNvSpPr>
            <p:nvPr/>
          </p:nvSpPr>
          <p:spPr>
            <a:xfrm>
              <a:off x="4267385" y="1682321"/>
              <a:ext cx="1530960" cy="380966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chemeClr val="bg1"/>
                  </a:solidFill>
                  <a:latin typeface="CiscoSansTT"/>
                </a:rPr>
                <a:t>Senior Technical Writer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BC85795-613C-C090-C92C-1EAA42508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51102" y="1422813"/>
              <a:ext cx="699066" cy="784317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08E9C-2B6E-D940-4BBA-E6C548C5BA94}"/>
              </a:ext>
            </a:extLst>
          </p:cNvPr>
          <p:cNvGrpSpPr/>
          <p:nvPr/>
        </p:nvGrpSpPr>
        <p:grpSpPr>
          <a:xfrm>
            <a:off x="7857757" y="1839305"/>
            <a:ext cx="3050977" cy="1106008"/>
            <a:chOff x="3551045" y="2694405"/>
            <a:chExt cx="2288233" cy="829506"/>
          </a:xfrm>
        </p:grpSpPr>
        <p:sp>
          <p:nvSpPr>
            <p:cNvPr id="19" name="Text Placeholder 2">
              <a:extLst>
                <a:ext uri="{FF2B5EF4-FFF2-40B4-BE49-F238E27FC236}">
                  <a16:creationId xmlns:a16="http://schemas.microsoft.com/office/drawing/2014/main" id="{5BF50CF6-F934-FA42-54C2-72A485191A27}"/>
                </a:ext>
              </a:extLst>
            </p:cNvPr>
            <p:cNvSpPr txBox="1">
              <a:spLocks/>
            </p:cNvSpPr>
            <p:nvPr/>
          </p:nvSpPr>
          <p:spPr>
            <a:xfrm>
              <a:off x="4290075" y="2817332"/>
              <a:ext cx="1266043" cy="324120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rgbClr val="0070C0"/>
                  </a:solidFill>
                  <a:latin typeface="CiscoSansTT"/>
                </a:rPr>
                <a:t>Danny Duran</a:t>
              </a: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:a16="http://schemas.microsoft.com/office/drawing/2014/main" id="{246BF861-5FDF-5793-47B4-144A17266D81}"/>
                </a:ext>
              </a:extLst>
            </p:cNvPr>
            <p:cNvSpPr txBox="1">
              <a:spLocks/>
            </p:cNvSpPr>
            <p:nvPr/>
          </p:nvSpPr>
          <p:spPr>
            <a:xfrm>
              <a:off x="4293082" y="3070036"/>
              <a:ext cx="1546196" cy="291501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>
                  <a:solidFill>
                    <a:schemeClr val="bg1"/>
                  </a:solidFill>
                  <a:latin typeface="CiscoSansTT"/>
                </a:rPr>
                <a:t>PM, Technical Writing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B7ED478-0B14-451E-46BA-5A9346EE6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51045" y="2694405"/>
              <a:ext cx="625256" cy="82950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CDF66-45B8-5064-8FF2-9FAEAE3B1821}"/>
              </a:ext>
            </a:extLst>
          </p:cNvPr>
          <p:cNvGrpSpPr/>
          <p:nvPr/>
        </p:nvGrpSpPr>
        <p:grpSpPr>
          <a:xfrm>
            <a:off x="4726657" y="2861517"/>
            <a:ext cx="3125821" cy="1362233"/>
            <a:chOff x="1348045" y="1363658"/>
            <a:chExt cx="2344366" cy="1021675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917D37C0-24C7-1E48-AEBC-21C05DAEDBD7}"/>
                </a:ext>
              </a:extLst>
            </p:cNvPr>
            <p:cNvSpPr txBox="1">
              <a:spLocks/>
            </p:cNvSpPr>
            <p:nvPr/>
          </p:nvSpPr>
          <p:spPr>
            <a:xfrm>
              <a:off x="2167971" y="1519853"/>
              <a:ext cx="1266043" cy="324120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rgbClr val="0070C0"/>
                  </a:solidFill>
                  <a:latin typeface="CiscoSansTT"/>
                </a:rPr>
                <a:t>Freda Schmitt</a:t>
              </a:r>
            </a:p>
          </p:txBody>
        </p:sp>
        <p:sp>
          <p:nvSpPr>
            <p:cNvPr id="24" name="Text Placeholder 2">
              <a:extLst>
                <a:ext uri="{FF2B5EF4-FFF2-40B4-BE49-F238E27FC236}">
                  <a16:creationId xmlns:a16="http://schemas.microsoft.com/office/drawing/2014/main" id="{177A683B-C74C-61E6-97C8-AA5D596D0037}"/>
                </a:ext>
              </a:extLst>
            </p:cNvPr>
            <p:cNvSpPr txBox="1">
              <a:spLocks/>
            </p:cNvSpPr>
            <p:nvPr/>
          </p:nvSpPr>
          <p:spPr>
            <a:xfrm>
              <a:off x="2172597" y="1751684"/>
              <a:ext cx="1519814" cy="324120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chemeClr val="bg1"/>
                  </a:solidFill>
                  <a:latin typeface="CiscoSansTT"/>
                </a:rPr>
                <a:t>Senior Technical Writer</a:t>
              </a:r>
            </a:p>
          </p:txBody>
        </p:sp>
        <p:pic>
          <p:nvPicPr>
            <p:cNvPr id="4" name="Picture 3" descr="A person smiling at camera&#10;&#10;Description automatically generated">
              <a:extLst>
                <a:ext uri="{FF2B5EF4-FFF2-40B4-BE49-F238E27FC236}">
                  <a16:creationId xmlns:a16="http://schemas.microsoft.com/office/drawing/2014/main" id="{780774F5-66D5-AA55-5478-9471C713A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8045" y="1363658"/>
              <a:ext cx="822345" cy="102167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ACD5B9-5B5C-6F0C-699B-793B3D4CCF51}"/>
              </a:ext>
            </a:extLst>
          </p:cNvPr>
          <p:cNvGrpSpPr/>
          <p:nvPr/>
        </p:nvGrpSpPr>
        <p:grpSpPr>
          <a:xfrm>
            <a:off x="7857674" y="3968615"/>
            <a:ext cx="3238732" cy="1385720"/>
            <a:chOff x="1350105" y="2693150"/>
            <a:chExt cx="2429049" cy="1039290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A5D12B3E-0A03-E446-7CCB-CDF87EBC238A}"/>
                </a:ext>
              </a:extLst>
            </p:cNvPr>
            <p:cNvSpPr txBox="1">
              <a:spLocks/>
            </p:cNvSpPr>
            <p:nvPr/>
          </p:nvSpPr>
          <p:spPr>
            <a:xfrm>
              <a:off x="2145222" y="2876659"/>
              <a:ext cx="1266043" cy="324120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rgbClr val="0070C0"/>
                  </a:solidFill>
                  <a:latin typeface="CiscoSansTT"/>
                </a:rPr>
                <a:t>Rachell Hayes</a:t>
              </a:r>
            </a:p>
          </p:txBody>
        </p:sp>
        <p:sp>
          <p:nvSpPr>
            <p:cNvPr id="18" name="Text Placeholder 2">
              <a:extLst>
                <a:ext uri="{FF2B5EF4-FFF2-40B4-BE49-F238E27FC236}">
                  <a16:creationId xmlns:a16="http://schemas.microsoft.com/office/drawing/2014/main" id="{57C2241D-6D08-5B70-2A50-D54F70706EBA}"/>
                </a:ext>
              </a:extLst>
            </p:cNvPr>
            <p:cNvSpPr txBox="1">
              <a:spLocks/>
            </p:cNvSpPr>
            <p:nvPr/>
          </p:nvSpPr>
          <p:spPr>
            <a:xfrm>
              <a:off x="2141150" y="3080921"/>
              <a:ext cx="1638004" cy="423691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>
                  <a:solidFill>
                    <a:schemeClr val="bg1"/>
                  </a:solidFill>
                  <a:latin typeface="CiscoSansTT"/>
                </a:rPr>
                <a:t>Senior Technical Writer</a:t>
              </a:r>
            </a:p>
          </p:txBody>
        </p:sp>
        <p:pic>
          <p:nvPicPr>
            <p:cNvPr id="5" name="Picture 4" descr="A person with glasses and hand on chin&#10;&#10;Description automatically generated">
              <a:extLst>
                <a:ext uri="{FF2B5EF4-FFF2-40B4-BE49-F238E27FC236}">
                  <a16:creationId xmlns:a16="http://schemas.microsoft.com/office/drawing/2014/main" id="{F679EC1B-E355-683D-7937-B799E7C3E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50105" y="2693150"/>
              <a:ext cx="718818" cy="103929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F54992-7A1D-7D55-21D6-4E98429FE665}"/>
              </a:ext>
            </a:extLst>
          </p:cNvPr>
          <p:cNvGrpSpPr/>
          <p:nvPr/>
        </p:nvGrpSpPr>
        <p:grpSpPr>
          <a:xfrm>
            <a:off x="1386319" y="4041795"/>
            <a:ext cx="3219496" cy="1106008"/>
            <a:chOff x="5514578" y="1344469"/>
            <a:chExt cx="2414622" cy="829506"/>
          </a:xfrm>
        </p:grpSpPr>
        <p:sp>
          <p:nvSpPr>
            <p:cNvPr id="9" name="Text Placeholder 2">
              <a:extLst>
                <a:ext uri="{FF2B5EF4-FFF2-40B4-BE49-F238E27FC236}">
                  <a16:creationId xmlns:a16="http://schemas.microsoft.com/office/drawing/2014/main" id="{21B775EE-D2C5-0A4C-0E11-C1AE8E1D1CB6}"/>
                </a:ext>
              </a:extLst>
            </p:cNvPr>
            <p:cNvSpPr txBox="1">
              <a:spLocks/>
            </p:cNvSpPr>
            <p:nvPr/>
          </p:nvSpPr>
          <p:spPr>
            <a:xfrm>
              <a:off x="6339838" y="1456831"/>
              <a:ext cx="1266043" cy="324120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rgbClr val="0070C0"/>
                  </a:solidFill>
                  <a:latin typeface="CiscoSansTT"/>
                </a:rPr>
                <a:t>Betsy Walters</a:t>
              </a:r>
            </a:p>
          </p:txBody>
        </p:sp>
        <p:sp>
          <p:nvSpPr>
            <p:cNvPr id="10" name="Text Placeholder 2">
              <a:extLst>
                <a:ext uri="{FF2B5EF4-FFF2-40B4-BE49-F238E27FC236}">
                  <a16:creationId xmlns:a16="http://schemas.microsoft.com/office/drawing/2014/main" id="{7F845F98-B1C8-8238-06AF-43F01C7C6797}"/>
                </a:ext>
              </a:extLst>
            </p:cNvPr>
            <p:cNvSpPr txBox="1">
              <a:spLocks/>
            </p:cNvSpPr>
            <p:nvPr/>
          </p:nvSpPr>
          <p:spPr>
            <a:xfrm>
              <a:off x="6342845" y="1668713"/>
              <a:ext cx="1586355" cy="344068"/>
            </a:xfrm>
            <a:prstGeom prst="rect">
              <a:avLst/>
            </a:prstGeom>
          </p:spPr>
          <p:txBody>
            <a:bodyPr lIns="121893" tIns="60947" rIns="121893" bIns="60947" anchor="t"/>
            <a:lstStyle>
              <a:lvl1pPr marL="0" indent="0" algn="l" defTabSz="684213" rtl="0" eaLnBrk="1" fontAlgn="base" hangingPunct="1">
                <a:lnSpc>
                  <a:spcPct val="95000"/>
                </a:lnSpc>
                <a:spcBef>
                  <a:spcPts val="1075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Tx/>
                <a:buNone/>
                <a:defRPr lang="en-US" sz="1800" b="0" i="0" kern="1200" dirty="0" smtClean="0">
                  <a:solidFill>
                    <a:schemeClr val="tx2"/>
                  </a:solidFill>
                  <a:latin typeface="+mn-lt"/>
                  <a:ea typeface="+mn-ea"/>
                  <a:cs typeface="CiscoSansTT ExtraLight"/>
                </a:defRPr>
              </a:lvl1pPr>
              <a:lvl2pPr marL="358775" indent="-215900" algn="l" defTabSz="684213" rtl="0" eaLnBrk="1" fontAlgn="base" hangingPunct="1">
                <a:lnSpc>
                  <a:spcPct val="95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431800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503238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574675" indent="-169863" algn="l" defTabSz="684213" rtl="0" eaLnBrk="1" fontAlgn="base" hangingPunct="1">
                <a:lnSpc>
                  <a:spcPct val="95000"/>
                </a:lnSpc>
                <a:spcBef>
                  <a:spcPts val="625"/>
                </a:spcBef>
                <a:spcAft>
                  <a:spcPct val="0"/>
                </a:spcAft>
                <a:buFontTx/>
                <a:buNone/>
                <a:defRPr lang="en-US" sz="1500" kern="1200" dirty="0" smtClean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863856" indent="-171445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35844" indent="-171422" algn="l" defTabSz="685777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220" indent="0" algn="l" defTabSz="685777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53" indent="-171445" algn="l" defTabSz="68577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chemeClr val="bg1"/>
                  </a:solidFill>
                  <a:latin typeface="CiscoSansTT"/>
                </a:rPr>
                <a:t>Senior Technical Writer</a:t>
              </a:r>
            </a:p>
          </p:txBody>
        </p:sp>
        <p:pic>
          <p:nvPicPr>
            <p:cNvPr id="22" name="Picture 21" descr="A person with glasses smiling&#10;&#10;Description automatically generated">
              <a:extLst>
                <a:ext uri="{FF2B5EF4-FFF2-40B4-BE49-F238E27FC236}">
                  <a16:creationId xmlns:a16="http://schemas.microsoft.com/office/drawing/2014/main" id="{986C5F7D-F7FE-CB8F-5401-4BF80E317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14578" y="1344469"/>
              <a:ext cx="837582" cy="829506"/>
            </a:xfrm>
            <a:prstGeom prst="rect">
              <a:avLst/>
            </a:prstGeom>
          </p:spPr>
        </p:pic>
      </p:grp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902B3A-7658-8C59-166B-321212B88494}"/>
              </a:ext>
            </a:extLst>
          </p:cNvPr>
          <p:cNvSpPr txBox="1">
            <a:spLocks/>
          </p:cNvSpPr>
          <p:nvPr/>
        </p:nvSpPr>
        <p:spPr>
          <a:xfrm>
            <a:off x="1474470" y="6067425"/>
            <a:ext cx="2152978" cy="247651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July 2024 HackaTZon Kickoff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92876D0-F71F-1E38-062E-671383E95E36}"/>
              </a:ext>
            </a:extLst>
          </p:cNvPr>
          <p:cNvSpPr txBox="1">
            <a:spLocks/>
          </p:cNvSpPr>
          <p:nvPr/>
        </p:nvSpPr>
        <p:spPr>
          <a:xfrm>
            <a:off x="823017" y="6067425"/>
            <a:ext cx="523240" cy="247651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94A09A9-5501-47C1-A89A-A340965A2BE2}" type="slidenum">
              <a:rPr lang="en-US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2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26F45-1ACF-6C57-33E7-7964A6191CD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494790" y="6332220"/>
            <a:ext cx="2152978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44C9E-7173-4944-DABC-00E63D677CD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dirty="0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0C9CAAF-7DFE-3855-ADD9-C3CA624BDE7E}"/>
              </a:ext>
            </a:extLst>
          </p:cNvPr>
          <p:cNvSpPr txBox="1">
            <a:spLocks/>
          </p:cNvSpPr>
          <p:nvPr/>
        </p:nvSpPr>
        <p:spPr>
          <a:xfrm>
            <a:off x="934907" y="1331147"/>
            <a:ext cx="9158347" cy="48455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None/>
            </a:pPr>
            <a:endParaRPr lang="en-US" sz="1400">
              <a:latin typeface="CiscoSansTT" panose="020B0503020201020303" pitchFamily="34" charset="0"/>
              <a:cs typeface="CiscoSansTT" panose="020B0503020201020303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31CDEC9-C3F6-8656-B6A5-ECDEC134167E}"/>
              </a:ext>
            </a:extLst>
          </p:cNvPr>
          <p:cNvSpPr txBox="1">
            <a:spLocks/>
          </p:cNvSpPr>
          <p:nvPr/>
        </p:nvSpPr>
        <p:spPr>
          <a:xfrm>
            <a:off x="-60960" y="2096607"/>
            <a:ext cx="12252960" cy="3417389"/>
          </a:xfrm>
          <a:prstGeom prst="rect">
            <a:avLst/>
          </a:prstGeom>
        </p:spPr>
        <p:txBody>
          <a:bodyPr lIns="91420" tIns="45710" rIns="91420" bIns="4571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Font typeface="Arial" panose="020B0604020202020204" pitchFamily="34" charset="0"/>
              <a:buNone/>
            </a:pPr>
            <a:endParaRPr lang="en-US" sz="800" dirty="0"/>
          </a:p>
          <a:p>
            <a:pPr marL="57150" indent="0" algn="ctr">
              <a:buFont typeface="Arial" panose="020B0604020202020204" pitchFamily="34" charset="0"/>
              <a:buNone/>
            </a:pPr>
            <a:r>
              <a:rPr lang="en-US" sz="2400" dirty="0">
                <a:latin typeface="CiscoSansTT"/>
                <a:ea typeface="Calibri"/>
                <a:cs typeface="Calibri"/>
              </a:rPr>
              <a:t>Any</a:t>
            </a:r>
            <a:endParaRPr lang="en-US" sz="2400" dirty="0">
              <a:latin typeface="CiscoSansT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" indent="0" algn="ctr">
              <a:buFont typeface="Arial" panose="020B0604020202020204" pitchFamily="34" charset="0"/>
              <a:buNone/>
            </a:pPr>
            <a:r>
              <a:rPr lang="en-US" sz="2400" dirty="0">
                <a:latin typeface="CiscoSansTT"/>
                <a:ea typeface="Calibri"/>
                <a:cs typeface="Calibri"/>
              </a:rPr>
              <a:t>Questions?</a:t>
            </a:r>
            <a:endParaRPr lang="en-US" sz="2400" dirty="0">
              <a:latin typeface="CiscoSansT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" indent="0" algn="ctr">
              <a:buFont typeface="Arial" panose="020B0604020202020204" pitchFamily="34" charset="0"/>
              <a:buNone/>
            </a:pPr>
            <a:r>
              <a:rPr lang="en-US" sz="2400" dirty="0">
                <a:latin typeface="CiscoSansTT"/>
                <a:ea typeface="Calibri"/>
                <a:cs typeface="Calibri"/>
              </a:rPr>
              <a:t>Comments?</a:t>
            </a:r>
          </a:p>
          <a:p>
            <a:pPr marL="57150" indent="0" algn="ctr">
              <a:buFont typeface="Arial" panose="020B0604020202020204" pitchFamily="34" charset="0"/>
              <a:buNone/>
            </a:pPr>
            <a:r>
              <a:rPr lang="en-US" sz="2400" dirty="0">
                <a:latin typeface="CiscoSansTT"/>
                <a:ea typeface="Calibri"/>
                <a:cs typeface="Calibri"/>
              </a:rPr>
              <a:t>Suggestions?</a:t>
            </a:r>
          </a:p>
          <a:p>
            <a:pPr marL="57150" indent="0" algn="ctr">
              <a:buFont typeface="Arial" panose="020B0604020202020204" pitchFamily="34" charset="0"/>
              <a:buNone/>
            </a:pPr>
            <a:endParaRPr lang="en-US" sz="2400" dirty="0">
              <a:latin typeface="CiscoSansT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" indent="0" algn="ctr">
              <a:buFont typeface="Arial" panose="020B0604020202020204" pitchFamily="34" charset="0"/>
              <a:buNone/>
            </a:pPr>
            <a:r>
              <a:rPr lang="en-US" sz="1200" i="1" dirty="0">
                <a:latin typeface="CiscoSansTT"/>
                <a:ea typeface="Calibri"/>
                <a:cs typeface="Calibri"/>
              </a:rPr>
              <a:t>For more information about any of these Tools, don't hesitate to ask an ICD Tech Writer for help.</a:t>
            </a:r>
            <a:endParaRPr lang="en-US" sz="1200" i="1" dirty="0">
              <a:latin typeface="CiscoSansT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948632E3-7054-E9D9-908C-029349185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520" y="6236347"/>
            <a:ext cx="3079496" cy="439396"/>
          </a:xfrm>
          <a:prstGeom prst="rect">
            <a:avLst/>
          </a:prstGeom>
        </p:spPr>
      </p:pic>
      <p:pic>
        <p:nvPicPr>
          <p:cNvPr id="13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82E76D62-9AE4-879A-9950-52EA24B91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995" y="2262914"/>
            <a:ext cx="1332393" cy="1332393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D3ACB748-D31D-9FA6-562B-1E62F763D9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908" y="3259274"/>
            <a:ext cx="1092053" cy="109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0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22DEFC-B916-C8B6-4DA0-B9F82D776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8" y="2238414"/>
            <a:ext cx="8013969" cy="654462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rgbClr val="00467A"/>
                </a:solidFill>
                <a:latin typeface="CiscoSansTT" panose="020B0503020201020303" pitchFamily="34" charset="0"/>
                <a:cs typeface="CiscoSansTT" panose="020B0503020201020303" pitchFamily="34" charset="0"/>
              </a:rPr>
              <a:t>Sharpen Your Writing Skills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50C4D-C66F-7D33-3977-6D1C50BA252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494790" y="6067425"/>
            <a:ext cx="2152978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July 2024 HackaTZon Kickoff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9AABB-CB24-26C4-3B6F-0D020B49A09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23017" y="6067425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3ED8F17-602C-23E9-820D-6960C703C14A}"/>
              </a:ext>
            </a:extLst>
          </p:cNvPr>
          <p:cNvSpPr txBox="1">
            <a:spLocks/>
          </p:cNvSpPr>
          <p:nvPr/>
        </p:nvSpPr>
        <p:spPr>
          <a:xfrm>
            <a:off x="1605300" y="1790700"/>
            <a:ext cx="9615149" cy="4276725"/>
          </a:xfrm>
          <a:prstGeom prst="rect">
            <a:avLst/>
          </a:prstGeom>
        </p:spPr>
        <p:txBody>
          <a:bodyPr lIns="91420" tIns="45710" rIns="91420" bIns="4571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endParaRPr lang="en-US" sz="2000">
              <a:latin typeface="CiscoSansTT"/>
              <a:cs typeface="CiscoSansTT"/>
            </a:endParaRP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E03F2-D23D-3909-B558-9AF29DE37FE3}"/>
              </a:ext>
            </a:extLst>
          </p:cNvPr>
          <p:cNvSpPr txBox="1"/>
          <p:nvPr/>
        </p:nvSpPr>
        <p:spPr>
          <a:xfrm>
            <a:off x="635588" y="3356766"/>
            <a:ext cx="10728960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The</a:t>
            </a:r>
            <a:r>
              <a:rPr lang="en-US" sz="2000" dirty="0">
                <a:solidFill>
                  <a:srgbClr val="00467A"/>
                </a:solidFill>
                <a:latin typeface="CiscoSansTT"/>
                <a:cs typeface="CiscoSansTT"/>
              </a:rPr>
              <a:t> </a:t>
            </a:r>
            <a:r>
              <a:rPr lang="en-US" sz="2000" b="1" dirty="0">
                <a:solidFill>
                  <a:srgbClr val="00467A"/>
                </a:solidFill>
                <a:latin typeface="CiscoSansME"/>
                <a:cs typeface="CiscoSansME"/>
              </a:rPr>
              <a:t>Sharpen Your Writing Skills </a:t>
            </a:r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workshop is presented this Thursday, July 11, 2024, at 8 am CDT / 10 am EDT.</a:t>
            </a:r>
          </a:p>
          <a:p>
            <a:endParaRPr lang="en-US" sz="20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This workshop gets you ready to write your Tech Zone articles. It also helps you brush up on grammar and punctuation standards as well as Cisco publication guidelines.</a:t>
            </a:r>
          </a:p>
          <a:p>
            <a:endParaRPr lang="en-US" sz="20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iscoSansTT"/>
                <a:cs typeface="CiscoSansTT"/>
              </a:rPr>
              <a:t>We’ll see you there! </a:t>
            </a:r>
            <a:endParaRPr lang="en-US" sz="2000" dirty="0">
              <a:solidFill>
                <a:schemeClr val="bg1"/>
              </a:solidFill>
              <a:latin typeface="CiscoSansTT" panose="020B0503020201020303" pitchFamily="34" charset="0"/>
              <a:cs typeface="CiscoSansTT" panose="020B0503020201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723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F63F6C-D9D3-B5A2-3F93-B8FBFCA999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 sz="5400" b="1" i="1">
                <a:latin typeface="Abadi" panose="020B0604020104020204" pitchFamily="34" charset="0"/>
              </a:rPr>
              <a:t>See you at the HackaTZon!</a:t>
            </a:r>
          </a:p>
        </p:txBody>
      </p:sp>
    </p:spTree>
    <p:extLst>
      <p:ext uri="{BB962C8B-B14F-4D97-AF65-F5344CB8AC3E}">
        <p14:creationId xmlns:p14="http://schemas.microsoft.com/office/powerpoint/2010/main" val="180288656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annual presentation" id="{C1063DDD-BD45-4B17-8F67-69F4620CFA80}" vid="{EE925AA1-D437-4402-9126-83C3949115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18827486-9689-43a2-b827-3db356a883db" xsi:nil="true"/>
    <TaxCatchAll xmlns="9ef4cf75-ce46-4588-9329-05cf2f87ae40" xsi:nil="true"/>
    <OriginalDatePosted xmlns="18827486-9689-43a2-b827-3db356a883db" xsi:nil="true"/>
    <Description xmlns="18827486-9689-43a2-b827-3db356a883db" xsi:nil="true"/>
    <lcf76f155ced4ddcb4097134ff3c332f xmlns="18827486-9689-43a2-b827-3db356a883db">
      <Terms xmlns="http://schemas.microsoft.com/office/infopath/2007/PartnerControls"/>
    </lcf76f155ced4ddcb4097134ff3c332f>
    <Document_x0020_Type xmlns="18827486-9689-43a2-b827-3db356a883d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0E28D98BE2A47A9A3714BC786AA08" ma:contentTypeVersion="25" ma:contentTypeDescription="Create a new document." ma:contentTypeScope="" ma:versionID="e1e53a6d88e9809dec241eff7e5c6574">
  <xsd:schema xmlns:xsd="http://www.w3.org/2001/XMLSchema" xmlns:xs="http://www.w3.org/2001/XMLSchema" xmlns:p="http://schemas.microsoft.com/office/2006/metadata/properties" xmlns:ns2="18827486-9689-43a2-b827-3db356a883db" xmlns:ns3="9ef4cf75-ce46-4588-9329-05cf2f87ae40" targetNamespace="http://schemas.microsoft.com/office/2006/metadata/properties" ma:root="true" ma:fieldsID="6218e58e684b2e0f47a8325e1e0e55c2" ns2:_="" ns3:_="">
    <xsd:import namespace="18827486-9689-43a2-b827-3db356a883db"/>
    <xsd:import namespace="9ef4cf75-ce46-4588-9329-05cf2f87ae40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OriginalDatePosted" minOccurs="0"/>
                <xsd:element ref="ns2:MediaServiceAutoTags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827486-9689-43a2-b827-3db356a883db" elementFormDefault="qualified">
    <xsd:import namespace="http://schemas.microsoft.com/office/2006/documentManagement/types"/>
    <xsd:import namespace="http://schemas.microsoft.com/office/infopath/2007/PartnerControls"/>
    <xsd:element name="Description" ma:index="2" nillable="true" ma:displayName="Description" ma:description="Brief description of file's contents" ma:format="Dropdown" ma:internalName="Description" ma:readOnly="false">
      <xsd:simpleType>
        <xsd:restriction base="dms:Note">
          <xsd:maxLength value="255"/>
        </xsd:restriction>
      </xsd:simpleType>
    </xsd:element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OriginalDatePosted" ma:index="16" nillable="true" ma:displayName="Original Date Posted" ma:description="Original date posted " ma:format="DateTime" ma:internalName="OriginalDatePosted">
      <xsd:simpleType>
        <xsd:restriction base="dms:DateTime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9" nillable="true" ma:displayName="Document Type" ma:format="Dropdown" ma:internalName="Document_x0020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elease User Guide"/>
                  </xsd:restriction>
                </xsd:simpleType>
              </xsd:element>
            </xsd:sequence>
          </xsd:extension>
        </xsd:complexContent>
      </xsd:complex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10261dd-85c0-4e16-8580-30375acfae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4cf75-ce46-4588-9329-05cf2f87ae4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2" nillable="true" ma:displayName="Taxonomy Catch All Column" ma:hidden="true" ma:list="{6bda0992-916a-410f-bcd3-d80852db9989}" ma:internalName="TaxCatchAll" ma:showField="CatchAllData" ma:web="9ef4cf75-ce46-4588-9329-05cf2f87ae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446DA3-37A7-4516-A4F6-8B99D0D312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C8E66C-AC30-44BA-8882-3290DF968F1F}">
  <ds:schemaRefs>
    <ds:schemaRef ds:uri="http://schemas.microsoft.com/office/2006/documentManagement/types"/>
    <ds:schemaRef ds:uri="http://purl.org/dc/terms/"/>
    <ds:schemaRef ds:uri="18827486-9689-43a2-b827-3db356a883db"/>
    <ds:schemaRef ds:uri="9ef4cf75-ce46-4588-9329-05cf2f87ae40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F076A5-4A26-42F7-93EA-F3B37BEACF36}">
  <ds:schemaRefs>
    <ds:schemaRef ds:uri="18827486-9689-43a2-b827-3db356a883db"/>
    <ds:schemaRef ds:uri="9ef4cf75-ce46-4588-9329-05cf2f87ae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467</TotalTime>
  <Words>2028</Words>
  <Application>Microsoft Office PowerPoint</Application>
  <PresentationFormat>Widescreen</PresentationFormat>
  <Paragraphs>416</Paragraphs>
  <Slides>42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CiscoSansCHT</vt:lpstr>
      <vt:lpstr>ＭＳ Ｐゴシック</vt:lpstr>
      <vt:lpstr>Abadi</vt:lpstr>
      <vt:lpstr>Arial</vt:lpstr>
      <vt:lpstr>Calibri</vt:lpstr>
      <vt:lpstr>CiscoSansME</vt:lpstr>
      <vt:lpstr>CiscoSansTT</vt:lpstr>
      <vt:lpstr>Franklin Gothic Book</vt:lpstr>
      <vt:lpstr>Franklin Gothic Demi</vt:lpstr>
      <vt:lpstr>Wingdings</vt:lpstr>
      <vt:lpstr>Theme1</vt:lpstr>
      <vt:lpstr>DOC IC HackaTZon Kickoff Meeting</vt:lpstr>
      <vt:lpstr>Agenda</vt:lpstr>
      <vt:lpstr>PowerPoint Presentation</vt:lpstr>
      <vt:lpstr>Steps to the HackaTZon</vt:lpstr>
      <vt:lpstr>PowerPoint Presentation</vt:lpstr>
      <vt:lpstr>Self Publisher Requirements</vt:lpstr>
      <vt:lpstr>PowerPoint Presentation</vt:lpstr>
      <vt:lpstr>PowerPoint Presentation</vt:lpstr>
      <vt:lpstr>Prerequisites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OneAccess Requests</vt:lpstr>
      <vt:lpstr>OneAccess Requests</vt:lpstr>
      <vt:lpstr>PowerPoint Presentation</vt:lpstr>
      <vt:lpstr>CSOne</vt:lpstr>
      <vt:lpstr>CSOne</vt:lpstr>
      <vt:lpstr>CSOne Package Selection</vt:lpstr>
      <vt:lpstr>CSOne Package Selection</vt:lpstr>
      <vt:lpstr>CSOne Package Selection</vt:lpstr>
      <vt:lpstr>PowerPoint Presentation</vt:lpstr>
      <vt:lpstr>PowerPoint Presentation</vt:lpstr>
      <vt:lpstr>CSOne Skill Rating</vt:lpstr>
      <vt:lpstr> Any questions? </vt:lpstr>
      <vt:lpstr>PowerPoint Presentation</vt:lpstr>
      <vt:lpstr>Creating a DOC IC SR Case </vt:lpstr>
      <vt:lpstr>1. In the top, right-hand side of the Service Console screen are these icons:    2. Select the + icon.   3. The New IC Case window opens.    </vt:lpstr>
      <vt:lpstr>PowerPoint Presentation</vt:lpstr>
      <vt:lpstr>PowerPoint Presentation</vt:lpstr>
      <vt:lpstr>PowerPoint Presentation</vt:lpstr>
      <vt:lpstr>PowerPoint Presentation</vt:lpstr>
      <vt:lpstr>- BridgetIT is Cisco’s Gen AI tool. It is built on Chat GPT-4. But you can use it with Chat GPT-3.5 as well.  - BridgeIT’s knowledge database is up to 2023. 2024 data has not been integrated into BridgeIT yet.  - BridgeIT is a tool that can assist you in your writing or other queries.  </vt:lpstr>
      <vt:lpstr>- You must still adhere to Cisco writing standards and the CCW alerts in the Tech Zone and the standards for Cisco.com.  - Use it as a tool to get started on our article or to gather research for your article.  - You still need to check BridgeIT’s output for grammar, spelling, punctuation errors, and incorrect information.</vt:lpstr>
      <vt:lpstr> - DO NOT copy/paste materials from BridgeIT directly into your HackaTZon article.  - A Gen AI/BridgetIT workshop is being planned.  - See the Doc IC HackaTZon site for updates.</vt:lpstr>
      <vt:lpstr>PowerPoint Presentation</vt:lpstr>
      <vt:lpstr>Doc IC Tech Writers / Presenters</vt:lpstr>
      <vt:lpstr>PowerPoint Presentation</vt:lpstr>
      <vt:lpstr>Sharpen Your Writing Skills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Review</dc:title>
  <dc:creator>Betsy Walters -X (eliwalte - TEKSYSTEMS INC at Cisco)</dc:creator>
  <cp:lastModifiedBy>Betsy Walters -X (eliwalte - TEKSYSTEMS INC at Cisco)</cp:lastModifiedBy>
  <cp:revision>18</cp:revision>
  <cp:lastPrinted>2024-05-10T12:52:06Z</cp:lastPrinted>
  <dcterms:created xsi:type="dcterms:W3CDTF">2024-01-23T17:18:11Z</dcterms:created>
  <dcterms:modified xsi:type="dcterms:W3CDTF">2024-05-10T14:53:17Z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0x0101004AC0E28D98BE2A47A9A3714BC786AA08</vt:lpwstr>
  </property>
  <property fmtid="{D5CDD505-2E9C-101B-9397-08002B2CF9AE}" pid="3" name="MediaServiceImageTags">
    <vt:lpwstr/>
  </property>
</Properties>
</file>